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93" r:id="rId3"/>
    <p:sldId id="271" r:id="rId4"/>
    <p:sldId id="257" r:id="rId5"/>
    <p:sldId id="258" r:id="rId6"/>
    <p:sldId id="259" r:id="rId7"/>
    <p:sldId id="260" r:id="rId8"/>
    <p:sldId id="261" r:id="rId9"/>
    <p:sldId id="291" r:id="rId10"/>
    <p:sldId id="292" r:id="rId11"/>
    <p:sldId id="262" r:id="rId12"/>
    <p:sldId id="263" r:id="rId13"/>
    <p:sldId id="272" r:id="rId14"/>
    <p:sldId id="264" r:id="rId15"/>
    <p:sldId id="265" r:id="rId16"/>
    <p:sldId id="266" r:id="rId17"/>
    <p:sldId id="267" r:id="rId18"/>
    <p:sldId id="273" r:id="rId19"/>
    <p:sldId id="285" r:id="rId20"/>
    <p:sldId id="284" r:id="rId21"/>
    <p:sldId id="277" r:id="rId22"/>
    <p:sldId id="278" r:id="rId23"/>
    <p:sldId id="279" r:id="rId24"/>
    <p:sldId id="280" r:id="rId25"/>
    <p:sldId id="286" r:id="rId26"/>
    <p:sldId id="287" r:id="rId27"/>
    <p:sldId id="289" r:id="rId28"/>
    <p:sldId id="290"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2E0"/>
    <a:srgbClr val="CCFF66"/>
    <a:srgbClr val="FF0000"/>
    <a:srgbClr val="FF33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08" autoAdjust="0"/>
    <p:restoredTop sz="93857" autoAdjust="0"/>
  </p:normalViewPr>
  <p:slideViewPr>
    <p:cSldViewPr>
      <p:cViewPr varScale="1">
        <p:scale>
          <a:sx n="87" d="100"/>
          <a:sy n="87" d="100"/>
        </p:scale>
        <p:origin x="-14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D9E290-CBF7-4416-A663-E81ED4E0105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2216A5C5-EF09-403E-B60A-A0EEAD5A9D9B}">
      <dgm:prSet phldrT="[Texte]"/>
      <dgm:spPr/>
      <dgm:t>
        <a:bodyPr/>
        <a:lstStyle/>
        <a:p>
          <a:r>
            <a:rPr lang="fr-FR" dirty="0" smtClean="0"/>
            <a:t>Symétrie macroscopique d’un cristal: 32 groupes</a:t>
          </a:r>
          <a:endParaRPr lang="fr-FR" dirty="0"/>
        </a:p>
      </dgm:t>
    </dgm:pt>
    <dgm:pt modelId="{A496F29F-7621-40C4-8A14-34FA7506EE11}" type="parTrans" cxnId="{426E9E34-2912-4E7D-A4F1-21DE95D4EA6D}">
      <dgm:prSet/>
      <dgm:spPr/>
      <dgm:t>
        <a:bodyPr/>
        <a:lstStyle/>
        <a:p>
          <a:endParaRPr lang="fr-FR"/>
        </a:p>
      </dgm:t>
    </dgm:pt>
    <dgm:pt modelId="{3BB30BD0-FAC1-4357-BDDF-4EEC28F81BF0}" type="sibTrans" cxnId="{426E9E34-2912-4E7D-A4F1-21DE95D4EA6D}">
      <dgm:prSet/>
      <dgm:spPr/>
      <dgm:t>
        <a:bodyPr/>
        <a:lstStyle/>
        <a:p>
          <a:endParaRPr lang="fr-FR"/>
        </a:p>
      </dgm:t>
    </dgm:pt>
    <dgm:pt modelId="{929A4F84-B51F-463C-8484-E9E1AB72A6C4}">
      <dgm:prSet phldrT="[Texte]"/>
      <dgm:spPr/>
      <dgm:t>
        <a:bodyPr/>
        <a:lstStyle/>
        <a:p>
          <a:r>
            <a:rPr lang="fr-FR" dirty="0" smtClean="0"/>
            <a:t>21 classes non Centro-symétriques :  20 livrant effet Piézo-électrique</a:t>
          </a:r>
          <a:endParaRPr lang="fr-FR" dirty="0"/>
        </a:p>
      </dgm:t>
    </dgm:pt>
    <dgm:pt modelId="{6F5B97EF-BE10-4E83-8886-59502959133D}" type="parTrans" cxnId="{CF8DBB1F-28C1-4067-BA04-5E80F7DFCCCC}">
      <dgm:prSet/>
      <dgm:spPr/>
      <dgm:t>
        <a:bodyPr/>
        <a:lstStyle/>
        <a:p>
          <a:endParaRPr lang="fr-FR"/>
        </a:p>
      </dgm:t>
    </dgm:pt>
    <dgm:pt modelId="{2E5A62FC-7272-4589-B906-7974B6BD2F8F}" type="sibTrans" cxnId="{CF8DBB1F-28C1-4067-BA04-5E80F7DFCCCC}">
      <dgm:prSet/>
      <dgm:spPr/>
      <dgm:t>
        <a:bodyPr/>
        <a:lstStyle/>
        <a:p>
          <a:endParaRPr lang="fr-FR"/>
        </a:p>
      </dgm:t>
    </dgm:pt>
    <dgm:pt modelId="{D91A8630-2166-42FF-AC22-B404ED97356E}">
      <dgm:prSet phldrT="[Texte]"/>
      <dgm:spPr/>
      <dgm:t>
        <a:bodyPr/>
        <a:lstStyle/>
        <a:p>
          <a:r>
            <a:rPr lang="fr-FR" dirty="0" smtClean="0"/>
            <a:t>Un champ E </a:t>
          </a:r>
          <a:r>
            <a:rPr lang="fr-FR" dirty="0" smtClean="0">
              <a:sym typeface="Wingdings" pitchFamily="2" charset="2"/>
            </a:rPr>
            <a:t> induit une déformation</a:t>
          </a:r>
          <a:endParaRPr lang="fr-FR" dirty="0"/>
        </a:p>
      </dgm:t>
    </dgm:pt>
    <dgm:pt modelId="{9B4E4C60-8099-4330-A916-40B922390241}" type="parTrans" cxnId="{99685C0C-C1AF-4C62-BC0E-45F75FE75A12}">
      <dgm:prSet/>
      <dgm:spPr/>
      <dgm:t>
        <a:bodyPr/>
        <a:lstStyle/>
        <a:p>
          <a:endParaRPr lang="fr-FR"/>
        </a:p>
      </dgm:t>
    </dgm:pt>
    <dgm:pt modelId="{C1BFA536-1590-44ED-9DD3-B7D828C27839}" type="sibTrans" cxnId="{99685C0C-C1AF-4C62-BC0E-45F75FE75A12}">
      <dgm:prSet/>
      <dgm:spPr/>
      <dgm:t>
        <a:bodyPr/>
        <a:lstStyle/>
        <a:p>
          <a:endParaRPr lang="fr-FR"/>
        </a:p>
      </dgm:t>
    </dgm:pt>
    <dgm:pt modelId="{F619ACCC-A7B6-4ACB-99FD-81180409BE0B}">
      <dgm:prSet phldrT="[Texte]"/>
      <dgm:spPr/>
      <dgm:t>
        <a:bodyPr/>
        <a:lstStyle/>
        <a:p>
          <a:r>
            <a:rPr lang="fr-FR" dirty="0" smtClean="0"/>
            <a:t>Une contrainte(Force) </a:t>
          </a:r>
          <a:r>
            <a:rPr lang="fr-FR" dirty="0" smtClean="0">
              <a:sym typeface="Wingdings" pitchFamily="2" charset="2"/>
            </a:rPr>
            <a:t> une polarisation</a:t>
          </a:r>
          <a:endParaRPr lang="fr-FR" dirty="0"/>
        </a:p>
      </dgm:t>
    </dgm:pt>
    <dgm:pt modelId="{CFC16B85-4203-4339-B49F-319E7D519DBF}" type="parTrans" cxnId="{952FDFE0-2FFF-4EA0-A5AF-9EBE2A27ADC0}">
      <dgm:prSet/>
      <dgm:spPr/>
      <dgm:t>
        <a:bodyPr/>
        <a:lstStyle/>
        <a:p>
          <a:endParaRPr lang="fr-FR"/>
        </a:p>
      </dgm:t>
    </dgm:pt>
    <dgm:pt modelId="{C783BA07-2CAA-4F16-8A0E-853E85DF6C8E}" type="sibTrans" cxnId="{952FDFE0-2FFF-4EA0-A5AF-9EBE2A27ADC0}">
      <dgm:prSet/>
      <dgm:spPr/>
      <dgm:t>
        <a:bodyPr/>
        <a:lstStyle/>
        <a:p>
          <a:endParaRPr lang="fr-FR"/>
        </a:p>
      </dgm:t>
    </dgm:pt>
    <dgm:pt modelId="{43AB355F-43AC-4D0B-AC34-FD00F115F20F}">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11 groupes </a:t>
          </a:r>
          <a:r>
            <a:rPr lang="fr-FR" dirty="0" err="1" smtClean="0"/>
            <a:t>centro</a:t>
          </a:r>
          <a:r>
            <a:rPr lang="fr-FR" dirty="0" smtClean="0"/>
            <a:t>-symétriques</a:t>
          </a:r>
        </a:p>
        <a:p>
          <a:pPr defTabSz="844550">
            <a:lnSpc>
              <a:spcPct val="90000"/>
            </a:lnSpc>
            <a:spcBef>
              <a:spcPct val="0"/>
            </a:spcBef>
            <a:spcAft>
              <a:spcPct val="35000"/>
            </a:spcAft>
          </a:pPr>
          <a:endParaRPr lang="fr-FR" dirty="0"/>
        </a:p>
      </dgm:t>
    </dgm:pt>
    <dgm:pt modelId="{4835A509-32A2-4FBF-B861-73510CD73479}" type="parTrans" cxnId="{14233638-F261-45BF-9198-A8985A02B671}">
      <dgm:prSet/>
      <dgm:spPr/>
      <dgm:t>
        <a:bodyPr/>
        <a:lstStyle/>
        <a:p>
          <a:endParaRPr lang="fr-FR"/>
        </a:p>
      </dgm:t>
    </dgm:pt>
    <dgm:pt modelId="{1A245B02-C810-416A-8A45-3CF8C6A0ED99}" type="sibTrans" cxnId="{14233638-F261-45BF-9198-A8985A02B671}">
      <dgm:prSet/>
      <dgm:spPr/>
      <dgm:t>
        <a:bodyPr/>
        <a:lstStyle/>
        <a:p>
          <a:endParaRPr lang="fr-FR"/>
        </a:p>
      </dgm:t>
    </dgm:pt>
    <dgm:pt modelId="{1A869106-B744-4DDD-B356-E5382152CD5A}">
      <dgm:prSet phldrT="[Texte]"/>
      <dgm:spPr/>
      <dgm:t>
        <a:bodyPr/>
        <a:lstStyle/>
        <a:p>
          <a:r>
            <a:rPr lang="fr-FR" dirty="0" smtClean="0"/>
            <a:t>Presque aucune polarisation</a:t>
          </a:r>
          <a:endParaRPr lang="fr-FR" dirty="0"/>
        </a:p>
      </dgm:t>
    </dgm:pt>
    <dgm:pt modelId="{979513FA-9BA8-4BF1-B23D-1BA45803BF4D}" type="parTrans" cxnId="{30839BDD-941B-486F-A503-4EABDA5C26FC}">
      <dgm:prSet/>
      <dgm:spPr/>
      <dgm:t>
        <a:bodyPr/>
        <a:lstStyle/>
        <a:p>
          <a:endParaRPr lang="fr-FR"/>
        </a:p>
      </dgm:t>
    </dgm:pt>
    <dgm:pt modelId="{A3CB46D9-A7DC-4BFD-924E-35FDADC5C82E}" type="sibTrans" cxnId="{30839BDD-941B-486F-A503-4EABDA5C26FC}">
      <dgm:prSet/>
      <dgm:spPr/>
      <dgm:t>
        <a:bodyPr/>
        <a:lstStyle/>
        <a:p>
          <a:endParaRPr lang="fr-FR"/>
        </a:p>
      </dgm:t>
    </dgm:pt>
    <dgm:pt modelId="{74AAA2EA-C0C9-4C8B-BD38-AECAB490EA00}" type="pres">
      <dgm:prSet presAssocID="{55D9E290-CBF7-4416-A663-E81ED4E01051}" presName="diagram" presStyleCnt="0">
        <dgm:presLayoutVars>
          <dgm:chPref val="1"/>
          <dgm:dir/>
          <dgm:animOne val="branch"/>
          <dgm:animLvl val="lvl"/>
          <dgm:resizeHandles val="exact"/>
        </dgm:presLayoutVars>
      </dgm:prSet>
      <dgm:spPr/>
      <dgm:t>
        <a:bodyPr/>
        <a:lstStyle/>
        <a:p>
          <a:endParaRPr lang="fr-FR"/>
        </a:p>
      </dgm:t>
    </dgm:pt>
    <dgm:pt modelId="{2C9EBA29-D5DB-4F81-BBF6-E4629E7A1502}" type="pres">
      <dgm:prSet presAssocID="{2216A5C5-EF09-403E-B60A-A0EEAD5A9D9B}" presName="root1" presStyleCnt="0"/>
      <dgm:spPr/>
    </dgm:pt>
    <dgm:pt modelId="{4D703221-1843-427D-B7D7-B5C9328A4AFE}" type="pres">
      <dgm:prSet presAssocID="{2216A5C5-EF09-403E-B60A-A0EEAD5A9D9B}" presName="LevelOneTextNode" presStyleLbl="node0" presStyleIdx="0" presStyleCnt="1">
        <dgm:presLayoutVars>
          <dgm:chPref val="3"/>
        </dgm:presLayoutVars>
      </dgm:prSet>
      <dgm:spPr/>
      <dgm:t>
        <a:bodyPr/>
        <a:lstStyle/>
        <a:p>
          <a:endParaRPr lang="fr-FR"/>
        </a:p>
      </dgm:t>
    </dgm:pt>
    <dgm:pt modelId="{950853B4-DCF4-4FAA-8CA0-26AFFBFF010B}" type="pres">
      <dgm:prSet presAssocID="{2216A5C5-EF09-403E-B60A-A0EEAD5A9D9B}" presName="level2hierChild" presStyleCnt="0"/>
      <dgm:spPr/>
    </dgm:pt>
    <dgm:pt modelId="{FB14FB6A-3AE3-4479-B0AB-C72737D0DF5C}" type="pres">
      <dgm:prSet presAssocID="{6F5B97EF-BE10-4E83-8886-59502959133D}" presName="conn2-1" presStyleLbl="parChTrans1D2" presStyleIdx="0" presStyleCnt="2"/>
      <dgm:spPr/>
      <dgm:t>
        <a:bodyPr/>
        <a:lstStyle/>
        <a:p>
          <a:endParaRPr lang="fr-FR"/>
        </a:p>
      </dgm:t>
    </dgm:pt>
    <dgm:pt modelId="{1A7C9808-8C3D-4AFA-9225-399D0BFBF8B3}" type="pres">
      <dgm:prSet presAssocID="{6F5B97EF-BE10-4E83-8886-59502959133D}" presName="connTx" presStyleLbl="parChTrans1D2" presStyleIdx="0" presStyleCnt="2"/>
      <dgm:spPr/>
      <dgm:t>
        <a:bodyPr/>
        <a:lstStyle/>
        <a:p>
          <a:endParaRPr lang="fr-FR"/>
        </a:p>
      </dgm:t>
    </dgm:pt>
    <dgm:pt modelId="{C7CFBC62-45DF-4850-8985-5E37C9E5767F}" type="pres">
      <dgm:prSet presAssocID="{929A4F84-B51F-463C-8484-E9E1AB72A6C4}" presName="root2" presStyleCnt="0"/>
      <dgm:spPr/>
    </dgm:pt>
    <dgm:pt modelId="{A686B057-BA7E-48FE-ABFC-E15EAF6F485A}" type="pres">
      <dgm:prSet presAssocID="{929A4F84-B51F-463C-8484-E9E1AB72A6C4}" presName="LevelTwoTextNode" presStyleLbl="node2" presStyleIdx="0" presStyleCnt="2" custLinFactNeighborX="471" custLinFactNeighborY="1326">
        <dgm:presLayoutVars>
          <dgm:chPref val="3"/>
        </dgm:presLayoutVars>
      </dgm:prSet>
      <dgm:spPr/>
      <dgm:t>
        <a:bodyPr/>
        <a:lstStyle/>
        <a:p>
          <a:endParaRPr lang="fr-FR"/>
        </a:p>
      </dgm:t>
    </dgm:pt>
    <dgm:pt modelId="{08DA56E7-5890-4724-A92E-E6E9A132294D}" type="pres">
      <dgm:prSet presAssocID="{929A4F84-B51F-463C-8484-E9E1AB72A6C4}" presName="level3hierChild" presStyleCnt="0"/>
      <dgm:spPr/>
    </dgm:pt>
    <dgm:pt modelId="{ED12099D-CF18-469C-BCE9-337C602C1891}" type="pres">
      <dgm:prSet presAssocID="{9B4E4C60-8099-4330-A916-40B922390241}" presName="conn2-1" presStyleLbl="parChTrans1D3" presStyleIdx="0" presStyleCnt="3"/>
      <dgm:spPr/>
      <dgm:t>
        <a:bodyPr/>
        <a:lstStyle/>
        <a:p>
          <a:endParaRPr lang="fr-FR"/>
        </a:p>
      </dgm:t>
    </dgm:pt>
    <dgm:pt modelId="{DBB673C8-FF9C-4269-8BD3-613971504F38}" type="pres">
      <dgm:prSet presAssocID="{9B4E4C60-8099-4330-A916-40B922390241}" presName="connTx" presStyleLbl="parChTrans1D3" presStyleIdx="0" presStyleCnt="3"/>
      <dgm:spPr/>
      <dgm:t>
        <a:bodyPr/>
        <a:lstStyle/>
        <a:p>
          <a:endParaRPr lang="fr-FR"/>
        </a:p>
      </dgm:t>
    </dgm:pt>
    <dgm:pt modelId="{1514BD5C-8190-42F4-891D-253D07518218}" type="pres">
      <dgm:prSet presAssocID="{D91A8630-2166-42FF-AC22-B404ED97356E}" presName="root2" presStyleCnt="0"/>
      <dgm:spPr/>
    </dgm:pt>
    <dgm:pt modelId="{9AFC155F-6104-46F4-B70F-A469F008DC39}" type="pres">
      <dgm:prSet presAssocID="{D91A8630-2166-42FF-AC22-B404ED97356E}" presName="LevelTwoTextNode" presStyleLbl="node3" presStyleIdx="0" presStyleCnt="3">
        <dgm:presLayoutVars>
          <dgm:chPref val="3"/>
        </dgm:presLayoutVars>
      </dgm:prSet>
      <dgm:spPr/>
      <dgm:t>
        <a:bodyPr/>
        <a:lstStyle/>
        <a:p>
          <a:endParaRPr lang="fr-FR"/>
        </a:p>
      </dgm:t>
    </dgm:pt>
    <dgm:pt modelId="{AA8BF4BF-3B8F-44FE-9E05-B1E0B371BC70}" type="pres">
      <dgm:prSet presAssocID="{D91A8630-2166-42FF-AC22-B404ED97356E}" presName="level3hierChild" presStyleCnt="0"/>
      <dgm:spPr/>
    </dgm:pt>
    <dgm:pt modelId="{8CD9F2B4-98AB-47EF-A29D-A7610A880879}" type="pres">
      <dgm:prSet presAssocID="{CFC16B85-4203-4339-B49F-319E7D519DBF}" presName="conn2-1" presStyleLbl="parChTrans1D3" presStyleIdx="1" presStyleCnt="3"/>
      <dgm:spPr/>
      <dgm:t>
        <a:bodyPr/>
        <a:lstStyle/>
        <a:p>
          <a:endParaRPr lang="fr-FR"/>
        </a:p>
      </dgm:t>
    </dgm:pt>
    <dgm:pt modelId="{8F72C027-69B1-48D6-B160-377F9E183064}" type="pres">
      <dgm:prSet presAssocID="{CFC16B85-4203-4339-B49F-319E7D519DBF}" presName="connTx" presStyleLbl="parChTrans1D3" presStyleIdx="1" presStyleCnt="3"/>
      <dgm:spPr/>
      <dgm:t>
        <a:bodyPr/>
        <a:lstStyle/>
        <a:p>
          <a:endParaRPr lang="fr-FR"/>
        </a:p>
      </dgm:t>
    </dgm:pt>
    <dgm:pt modelId="{9DF32327-8B0B-4A3A-9B16-402C93A30BD0}" type="pres">
      <dgm:prSet presAssocID="{F619ACCC-A7B6-4ACB-99FD-81180409BE0B}" presName="root2" presStyleCnt="0"/>
      <dgm:spPr/>
    </dgm:pt>
    <dgm:pt modelId="{F3F0AA7F-BEC9-4421-9245-B2719B2E0397}" type="pres">
      <dgm:prSet presAssocID="{F619ACCC-A7B6-4ACB-99FD-81180409BE0B}" presName="LevelTwoTextNode" presStyleLbl="node3" presStyleIdx="1" presStyleCnt="3">
        <dgm:presLayoutVars>
          <dgm:chPref val="3"/>
        </dgm:presLayoutVars>
      </dgm:prSet>
      <dgm:spPr/>
      <dgm:t>
        <a:bodyPr/>
        <a:lstStyle/>
        <a:p>
          <a:endParaRPr lang="fr-FR"/>
        </a:p>
      </dgm:t>
    </dgm:pt>
    <dgm:pt modelId="{EACB91E1-CD9C-4F4D-AD35-E93E3B42E65B}" type="pres">
      <dgm:prSet presAssocID="{F619ACCC-A7B6-4ACB-99FD-81180409BE0B}" presName="level3hierChild" presStyleCnt="0"/>
      <dgm:spPr/>
    </dgm:pt>
    <dgm:pt modelId="{DF57FCEE-82E3-4562-A8C8-DBA14BE306BB}" type="pres">
      <dgm:prSet presAssocID="{4835A509-32A2-4FBF-B861-73510CD73479}" presName="conn2-1" presStyleLbl="parChTrans1D2" presStyleIdx="1" presStyleCnt="2"/>
      <dgm:spPr/>
      <dgm:t>
        <a:bodyPr/>
        <a:lstStyle/>
        <a:p>
          <a:endParaRPr lang="fr-FR"/>
        </a:p>
      </dgm:t>
    </dgm:pt>
    <dgm:pt modelId="{6A12A6C3-10B2-4880-8D6C-35B62548AE64}" type="pres">
      <dgm:prSet presAssocID="{4835A509-32A2-4FBF-B861-73510CD73479}" presName="connTx" presStyleLbl="parChTrans1D2" presStyleIdx="1" presStyleCnt="2"/>
      <dgm:spPr/>
      <dgm:t>
        <a:bodyPr/>
        <a:lstStyle/>
        <a:p>
          <a:endParaRPr lang="fr-FR"/>
        </a:p>
      </dgm:t>
    </dgm:pt>
    <dgm:pt modelId="{D9B2F344-0C51-40D3-8623-DBD649EF32DE}" type="pres">
      <dgm:prSet presAssocID="{43AB355F-43AC-4D0B-AC34-FD00F115F20F}" presName="root2" presStyleCnt="0"/>
      <dgm:spPr/>
    </dgm:pt>
    <dgm:pt modelId="{FD04F632-498A-45DE-8559-E1B6D731BC85}" type="pres">
      <dgm:prSet presAssocID="{43AB355F-43AC-4D0B-AC34-FD00F115F20F}" presName="LevelTwoTextNode" presStyleLbl="node2" presStyleIdx="1" presStyleCnt="2">
        <dgm:presLayoutVars>
          <dgm:chPref val="3"/>
        </dgm:presLayoutVars>
      </dgm:prSet>
      <dgm:spPr/>
      <dgm:t>
        <a:bodyPr/>
        <a:lstStyle/>
        <a:p>
          <a:endParaRPr lang="fr-FR"/>
        </a:p>
      </dgm:t>
    </dgm:pt>
    <dgm:pt modelId="{EE019ECC-F7C1-46FD-8A5F-7AB0DB8B6885}" type="pres">
      <dgm:prSet presAssocID="{43AB355F-43AC-4D0B-AC34-FD00F115F20F}" presName="level3hierChild" presStyleCnt="0"/>
      <dgm:spPr/>
    </dgm:pt>
    <dgm:pt modelId="{8C6D13D7-6683-4FFA-B5FC-A9CF31B576EA}" type="pres">
      <dgm:prSet presAssocID="{979513FA-9BA8-4BF1-B23D-1BA45803BF4D}" presName="conn2-1" presStyleLbl="parChTrans1D3" presStyleIdx="2" presStyleCnt="3"/>
      <dgm:spPr/>
      <dgm:t>
        <a:bodyPr/>
        <a:lstStyle/>
        <a:p>
          <a:endParaRPr lang="fr-FR"/>
        </a:p>
      </dgm:t>
    </dgm:pt>
    <dgm:pt modelId="{B7B50433-9AD6-4E0A-92D9-0A3721283788}" type="pres">
      <dgm:prSet presAssocID="{979513FA-9BA8-4BF1-B23D-1BA45803BF4D}" presName="connTx" presStyleLbl="parChTrans1D3" presStyleIdx="2" presStyleCnt="3"/>
      <dgm:spPr/>
      <dgm:t>
        <a:bodyPr/>
        <a:lstStyle/>
        <a:p>
          <a:endParaRPr lang="fr-FR"/>
        </a:p>
      </dgm:t>
    </dgm:pt>
    <dgm:pt modelId="{DFE7202C-51A4-4381-88C4-5F0206132BE1}" type="pres">
      <dgm:prSet presAssocID="{1A869106-B744-4DDD-B356-E5382152CD5A}" presName="root2" presStyleCnt="0"/>
      <dgm:spPr/>
    </dgm:pt>
    <dgm:pt modelId="{1A6FE754-A5C2-4984-83F6-64C2903906E1}" type="pres">
      <dgm:prSet presAssocID="{1A869106-B744-4DDD-B356-E5382152CD5A}" presName="LevelTwoTextNode" presStyleLbl="node3" presStyleIdx="2" presStyleCnt="3">
        <dgm:presLayoutVars>
          <dgm:chPref val="3"/>
        </dgm:presLayoutVars>
      </dgm:prSet>
      <dgm:spPr/>
      <dgm:t>
        <a:bodyPr/>
        <a:lstStyle/>
        <a:p>
          <a:endParaRPr lang="fr-FR"/>
        </a:p>
      </dgm:t>
    </dgm:pt>
    <dgm:pt modelId="{2BA6C1A5-A39C-4B66-AFC6-72B243ED25D2}" type="pres">
      <dgm:prSet presAssocID="{1A869106-B744-4DDD-B356-E5382152CD5A}" presName="level3hierChild" presStyleCnt="0"/>
      <dgm:spPr/>
    </dgm:pt>
  </dgm:ptLst>
  <dgm:cxnLst>
    <dgm:cxn modelId="{866C82C2-1AFE-4AD2-B961-4F754428BDE3}" type="presOf" srcId="{1A869106-B744-4DDD-B356-E5382152CD5A}" destId="{1A6FE754-A5C2-4984-83F6-64C2903906E1}" srcOrd="0" destOrd="0" presId="urn:microsoft.com/office/officeart/2005/8/layout/hierarchy2"/>
    <dgm:cxn modelId="{316C8F8F-270E-4DB5-8773-54D41FE20178}" type="presOf" srcId="{979513FA-9BA8-4BF1-B23D-1BA45803BF4D}" destId="{B7B50433-9AD6-4E0A-92D9-0A3721283788}" srcOrd="1" destOrd="0" presId="urn:microsoft.com/office/officeart/2005/8/layout/hierarchy2"/>
    <dgm:cxn modelId="{0E32B3C0-E0B2-433A-BF79-DBFED829E0E1}" type="presOf" srcId="{9B4E4C60-8099-4330-A916-40B922390241}" destId="{ED12099D-CF18-469C-BCE9-337C602C1891}" srcOrd="0" destOrd="0" presId="urn:microsoft.com/office/officeart/2005/8/layout/hierarchy2"/>
    <dgm:cxn modelId="{99685C0C-C1AF-4C62-BC0E-45F75FE75A12}" srcId="{929A4F84-B51F-463C-8484-E9E1AB72A6C4}" destId="{D91A8630-2166-42FF-AC22-B404ED97356E}" srcOrd="0" destOrd="0" parTransId="{9B4E4C60-8099-4330-A916-40B922390241}" sibTransId="{C1BFA536-1590-44ED-9DD3-B7D828C27839}"/>
    <dgm:cxn modelId="{D641F3BF-84A3-42BB-97B8-C6F54519AEA6}" type="presOf" srcId="{6F5B97EF-BE10-4E83-8886-59502959133D}" destId="{FB14FB6A-3AE3-4479-B0AB-C72737D0DF5C}" srcOrd="0" destOrd="0" presId="urn:microsoft.com/office/officeart/2005/8/layout/hierarchy2"/>
    <dgm:cxn modelId="{57C75DAE-A7F2-4359-B988-B43114823F9D}" type="presOf" srcId="{55D9E290-CBF7-4416-A663-E81ED4E01051}" destId="{74AAA2EA-C0C9-4C8B-BD38-AECAB490EA00}" srcOrd="0" destOrd="0" presId="urn:microsoft.com/office/officeart/2005/8/layout/hierarchy2"/>
    <dgm:cxn modelId="{51204187-CD8D-479D-94B4-1C28655341A6}" type="presOf" srcId="{43AB355F-43AC-4D0B-AC34-FD00F115F20F}" destId="{FD04F632-498A-45DE-8559-E1B6D731BC85}" srcOrd="0" destOrd="0" presId="urn:microsoft.com/office/officeart/2005/8/layout/hierarchy2"/>
    <dgm:cxn modelId="{426E9E34-2912-4E7D-A4F1-21DE95D4EA6D}" srcId="{55D9E290-CBF7-4416-A663-E81ED4E01051}" destId="{2216A5C5-EF09-403E-B60A-A0EEAD5A9D9B}" srcOrd="0" destOrd="0" parTransId="{A496F29F-7621-40C4-8A14-34FA7506EE11}" sibTransId="{3BB30BD0-FAC1-4357-BDDF-4EEC28F81BF0}"/>
    <dgm:cxn modelId="{25C99D92-9E70-4AA9-BD28-E7347BAB0F83}" type="presOf" srcId="{2216A5C5-EF09-403E-B60A-A0EEAD5A9D9B}" destId="{4D703221-1843-427D-B7D7-B5C9328A4AFE}" srcOrd="0" destOrd="0" presId="urn:microsoft.com/office/officeart/2005/8/layout/hierarchy2"/>
    <dgm:cxn modelId="{E146D806-2517-46A4-A939-6581D933C2DF}" type="presOf" srcId="{6F5B97EF-BE10-4E83-8886-59502959133D}" destId="{1A7C9808-8C3D-4AFA-9225-399D0BFBF8B3}" srcOrd="1" destOrd="0" presId="urn:microsoft.com/office/officeart/2005/8/layout/hierarchy2"/>
    <dgm:cxn modelId="{14233638-F261-45BF-9198-A8985A02B671}" srcId="{2216A5C5-EF09-403E-B60A-A0EEAD5A9D9B}" destId="{43AB355F-43AC-4D0B-AC34-FD00F115F20F}" srcOrd="1" destOrd="0" parTransId="{4835A509-32A2-4FBF-B861-73510CD73479}" sibTransId="{1A245B02-C810-416A-8A45-3CF8C6A0ED99}"/>
    <dgm:cxn modelId="{952FDFE0-2FFF-4EA0-A5AF-9EBE2A27ADC0}" srcId="{929A4F84-B51F-463C-8484-E9E1AB72A6C4}" destId="{F619ACCC-A7B6-4ACB-99FD-81180409BE0B}" srcOrd="1" destOrd="0" parTransId="{CFC16B85-4203-4339-B49F-319E7D519DBF}" sibTransId="{C783BA07-2CAA-4F16-8A0E-853E85DF6C8E}"/>
    <dgm:cxn modelId="{E233769B-1FFF-4832-A216-86D82FAA657E}" type="presOf" srcId="{4835A509-32A2-4FBF-B861-73510CD73479}" destId="{DF57FCEE-82E3-4562-A8C8-DBA14BE306BB}" srcOrd="0" destOrd="0" presId="urn:microsoft.com/office/officeart/2005/8/layout/hierarchy2"/>
    <dgm:cxn modelId="{336A5D7C-7332-4A18-B82F-2C89FE2D4779}" type="presOf" srcId="{CFC16B85-4203-4339-B49F-319E7D519DBF}" destId="{8CD9F2B4-98AB-47EF-A29D-A7610A880879}" srcOrd="0" destOrd="0" presId="urn:microsoft.com/office/officeart/2005/8/layout/hierarchy2"/>
    <dgm:cxn modelId="{F8EC9749-C2CF-4748-BF08-F0C2ED994EDB}" type="presOf" srcId="{979513FA-9BA8-4BF1-B23D-1BA45803BF4D}" destId="{8C6D13D7-6683-4FFA-B5FC-A9CF31B576EA}" srcOrd="0" destOrd="0" presId="urn:microsoft.com/office/officeart/2005/8/layout/hierarchy2"/>
    <dgm:cxn modelId="{D2E0C0FB-80F8-4FDD-99DD-2A35FCC6DD8A}" type="presOf" srcId="{4835A509-32A2-4FBF-B861-73510CD73479}" destId="{6A12A6C3-10B2-4880-8D6C-35B62548AE64}" srcOrd="1" destOrd="0" presId="urn:microsoft.com/office/officeart/2005/8/layout/hierarchy2"/>
    <dgm:cxn modelId="{873CFE26-3389-4ADF-9240-DA3EBF76DF0D}" type="presOf" srcId="{929A4F84-B51F-463C-8484-E9E1AB72A6C4}" destId="{A686B057-BA7E-48FE-ABFC-E15EAF6F485A}" srcOrd="0" destOrd="0" presId="urn:microsoft.com/office/officeart/2005/8/layout/hierarchy2"/>
    <dgm:cxn modelId="{CF8DBB1F-28C1-4067-BA04-5E80F7DFCCCC}" srcId="{2216A5C5-EF09-403E-B60A-A0EEAD5A9D9B}" destId="{929A4F84-B51F-463C-8484-E9E1AB72A6C4}" srcOrd="0" destOrd="0" parTransId="{6F5B97EF-BE10-4E83-8886-59502959133D}" sibTransId="{2E5A62FC-7272-4589-B906-7974B6BD2F8F}"/>
    <dgm:cxn modelId="{E01FAAAF-E306-4BD1-921F-3E2255A129A6}" type="presOf" srcId="{F619ACCC-A7B6-4ACB-99FD-81180409BE0B}" destId="{F3F0AA7F-BEC9-4421-9245-B2719B2E0397}" srcOrd="0" destOrd="0" presId="urn:microsoft.com/office/officeart/2005/8/layout/hierarchy2"/>
    <dgm:cxn modelId="{87954714-DACC-4F22-82FE-190EE50CEF2C}" type="presOf" srcId="{CFC16B85-4203-4339-B49F-319E7D519DBF}" destId="{8F72C027-69B1-48D6-B160-377F9E183064}" srcOrd="1" destOrd="0" presId="urn:microsoft.com/office/officeart/2005/8/layout/hierarchy2"/>
    <dgm:cxn modelId="{DAE6B9C5-7E66-4AD5-9CA9-EA756E8F3A62}" type="presOf" srcId="{9B4E4C60-8099-4330-A916-40B922390241}" destId="{DBB673C8-FF9C-4269-8BD3-613971504F38}" srcOrd="1" destOrd="0" presId="urn:microsoft.com/office/officeart/2005/8/layout/hierarchy2"/>
    <dgm:cxn modelId="{30839BDD-941B-486F-A503-4EABDA5C26FC}" srcId="{43AB355F-43AC-4D0B-AC34-FD00F115F20F}" destId="{1A869106-B744-4DDD-B356-E5382152CD5A}" srcOrd="0" destOrd="0" parTransId="{979513FA-9BA8-4BF1-B23D-1BA45803BF4D}" sibTransId="{A3CB46D9-A7DC-4BFD-924E-35FDADC5C82E}"/>
    <dgm:cxn modelId="{8FFB2535-1669-4493-956F-93E45CC02437}" type="presOf" srcId="{D91A8630-2166-42FF-AC22-B404ED97356E}" destId="{9AFC155F-6104-46F4-B70F-A469F008DC39}" srcOrd="0" destOrd="0" presId="urn:microsoft.com/office/officeart/2005/8/layout/hierarchy2"/>
    <dgm:cxn modelId="{C10A1924-2856-4917-A42D-D46A5D54541C}" type="presParOf" srcId="{74AAA2EA-C0C9-4C8B-BD38-AECAB490EA00}" destId="{2C9EBA29-D5DB-4F81-BBF6-E4629E7A1502}" srcOrd="0" destOrd="0" presId="urn:microsoft.com/office/officeart/2005/8/layout/hierarchy2"/>
    <dgm:cxn modelId="{14D9C87A-865D-4662-9D3C-6855EB6A3008}" type="presParOf" srcId="{2C9EBA29-D5DB-4F81-BBF6-E4629E7A1502}" destId="{4D703221-1843-427D-B7D7-B5C9328A4AFE}" srcOrd="0" destOrd="0" presId="urn:microsoft.com/office/officeart/2005/8/layout/hierarchy2"/>
    <dgm:cxn modelId="{A139357A-EA87-49C8-B5AA-E6A24D0FD321}" type="presParOf" srcId="{2C9EBA29-D5DB-4F81-BBF6-E4629E7A1502}" destId="{950853B4-DCF4-4FAA-8CA0-26AFFBFF010B}" srcOrd="1" destOrd="0" presId="urn:microsoft.com/office/officeart/2005/8/layout/hierarchy2"/>
    <dgm:cxn modelId="{2599D18B-9E19-4595-BCD4-DD99C852B1F8}" type="presParOf" srcId="{950853B4-DCF4-4FAA-8CA0-26AFFBFF010B}" destId="{FB14FB6A-3AE3-4479-B0AB-C72737D0DF5C}" srcOrd="0" destOrd="0" presId="urn:microsoft.com/office/officeart/2005/8/layout/hierarchy2"/>
    <dgm:cxn modelId="{BDC202DB-7A16-429B-A221-283AB610C33C}" type="presParOf" srcId="{FB14FB6A-3AE3-4479-B0AB-C72737D0DF5C}" destId="{1A7C9808-8C3D-4AFA-9225-399D0BFBF8B3}" srcOrd="0" destOrd="0" presId="urn:microsoft.com/office/officeart/2005/8/layout/hierarchy2"/>
    <dgm:cxn modelId="{6020A8A3-D7EA-44FE-9401-CE685399BCEB}" type="presParOf" srcId="{950853B4-DCF4-4FAA-8CA0-26AFFBFF010B}" destId="{C7CFBC62-45DF-4850-8985-5E37C9E5767F}" srcOrd="1" destOrd="0" presId="urn:microsoft.com/office/officeart/2005/8/layout/hierarchy2"/>
    <dgm:cxn modelId="{4216ED7B-CFF5-40E4-9C15-D6DB7BC70FDD}" type="presParOf" srcId="{C7CFBC62-45DF-4850-8985-5E37C9E5767F}" destId="{A686B057-BA7E-48FE-ABFC-E15EAF6F485A}" srcOrd="0" destOrd="0" presId="urn:microsoft.com/office/officeart/2005/8/layout/hierarchy2"/>
    <dgm:cxn modelId="{F21E3689-59CD-4938-BF20-E73F88B0F0AC}" type="presParOf" srcId="{C7CFBC62-45DF-4850-8985-5E37C9E5767F}" destId="{08DA56E7-5890-4724-A92E-E6E9A132294D}" srcOrd="1" destOrd="0" presId="urn:microsoft.com/office/officeart/2005/8/layout/hierarchy2"/>
    <dgm:cxn modelId="{8179AE52-FA8B-4003-B566-5AD993C69F73}" type="presParOf" srcId="{08DA56E7-5890-4724-A92E-E6E9A132294D}" destId="{ED12099D-CF18-469C-BCE9-337C602C1891}" srcOrd="0" destOrd="0" presId="urn:microsoft.com/office/officeart/2005/8/layout/hierarchy2"/>
    <dgm:cxn modelId="{C920CC36-E449-4FD5-B6E5-ED9926CC1A46}" type="presParOf" srcId="{ED12099D-CF18-469C-BCE9-337C602C1891}" destId="{DBB673C8-FF9C-4269-8BD3-613971504F38}" srcOrd="0" destOrd="0" presId="urn:microsoft.com/office/officeart/2005/8/layout/hierarchy2"/>
    <dgm:cxn modelId="{88179848-D1A5-401B-ABF2-3C81A65A5AA8}" type="presParOf" srcId="{08DA56E7-5890-4724-A92E-E6E9A132294D}" destId="{1514BD5C-8190-42F4-891D-253D07518218}" srcOrd="1" destOrd="0" presId="urn:microsoft.com/office/officeart/2005/8/layout/hierarchy2"/>
    <dgm:cxn modelId="{23288E7A-3122-449F-BD53-BEFFDE80982E}" type="presParOf" srcId="{1514BD5C-8190-42F4-891D-253D07518218}" destId="{9AFC155F-6104-46F4-B70F-A469F008DC39}" srcOrd="0" destOrd="0" presId="urn:microsoft.com/office/officeart/2005/8/layout/hierarchy2"/>
    <dgm:cxn modelId="{E1F69009-A6F0-4FAF-BB4B-EF50EFF55909}" type="presParOf" srcId="{1514BD5C-8190-42F4-891D-253D07518218}" destId="{AA8BF4BF-3B8F-44FE-9E05-B1E0B371BC70}" srcOrd="1" destOrd="0" presId="urn:microsoft.com/office/officeart/2005/8/layout/hierarchy2"/>
    <dgm:cxn modelId="{ED3D08CA-66E5-4C8F-A2A5-50D81255FB79}" type="presParOf" srcId="{08DA56E7-5890-4724-A92E-E6E9A132294D}" destId="{8CD9F2B4-98AB-47EF-A29D-A7610A880879}" srcOrd="2" destOrd="0" presId="urn:microsoft.com/office/officeart/2005/8/layout/hierarchy2"/>
    <dgm:cxn modelId="{9987B1A1-A488-4857-8103-16FC0B6E868A}" type="presParOf" srcId="{8CD9F2B4-98AB-47EF-A29D-A7610A880879}" destId="{8F72C027-69B1-48D6-B160-377F9E183064}" srcOrd="0" destOrd="0" presId="urn:microsoft.com/office/officeart/2005/8/layout/hierarchy2"/>
    <dgm:cxn modelId="{40692152-2BFB-4270-9F42-DCF8EF0D72F8}" type="presParOf" srcId="{08DA56E7-5890-4724-A92E-E6E9A132294D}" destId="{9DF32327-8B0B-4A3A-9B16-402C93A30BD0}" srcOrd="3" destOrd="0" presId="urn:microsoft.com/office/officeart/2005/8/layout/hierarchy2"/>
    <dgm:cxn modelId="{E02F8B69-3466-41BC-9BA5-6C592A488D8A}" type="presParOf" srcId="{9DF32327-8B0B-4A3A-9B16-402C93A30BD0}" destId="{F3F0AA7F-BEC9-4421-9245-B2719B2E0397}" srcOrd="0" destOrd="0" presId="urn:microsoft.com/office/officeart/2005/8/layout/hierarchy2"/>
    <dgm:cxn modelId="{AC5B8662-1A98-43A2-83C7-28D36294E3A6}" type="presParOf" srcId="{9DF32327-8B0B-4A3A-9B16-402C93A30BD0}" destId="{EACB91E1-CD9C-4F4D-AD35-E93E3B42E65B}" srcOrd="1" destOrd="0" presId="urn:microsoft.com/office/officeart/2005/8/layout/hierarchy2"/>
    <dgm:cxn modelId="{3F34D579-9FDA-4DA9-A6B7-2D2D4805AD3B}" type="presParOf" srcId="{950853B4-DCF4-4FAA-8CA0-26AFFBFF010B}" destId="{DF57FCEE-82E3-4562-A8C8-DBA14BE306BB}" srcOrd="2" destOrd="0" presId="urn:microsoft.com/office/officeart/2005/8/layout/hierarchy2"/>
    <dgm:cxn modelId="{070F231F-E2F1-4FB4-8721-8DBCC5CDB5B3}" type="presParOf" srcId="{DF57FCEE-82E3-4562-A8C8-DBA14BE306BB}" destId="{6A12A6C3-10B2-4880-8D6C-35B62548AE64}" srcOrd="0" destOrd="0" presId="urn:microsoft.com/office/officeart/2005/8/layout/hierarchy2"/>
    <dgm:cxn modelId="{369A5134-560C-48FD-B02F-C249F1B1878F}" type="presParOf" srcId="{950853B4-DCF4-4FAA-8CA0-26AFFBFF010B}" destId="{D9B2F344-0C51-40D3-8623-DBD649EF32DE}" srcOrd="3" destOrd="0" presId="urn:microsoft.com/office/officeart/2005/8/layout/hierarchy2"/>
    <dgm:cxn modelId="{B32489CC-5141-4A5E-9CAE-16C43B0B86CE}" type="presParOf" srcId="{D9B2F344-0C51-40D3-8623-DBD649EF32DE}" destId="{FD04F632-498A-45DE-8559-E1B6D731BC85}" srcOrd="0" destOrd="0" presId="urn:microsoft.com/office/officeart/2005/8/layout/hierarchy2"/>
    <dgm:cxn modelId="{92B15197-291B-49EB-8979-4F9039AB5458}" type="presParOf" srcId="{D9B2F344-0C51-40D3-8623-DBD649EF32DE}" destId="{EE019ECC-F7C1-46FD-8A5F-7AB0DB8B6885}" srcOrd="1" destOrd="0" presId="urn:microsoft.com/office/officeart/2005/8/layout/hierarchy2"/>
    <dgm:cxn modelId="{BF899E7F-8CD2-440D-8903-A8F3E8DE0680}" type="presParOf" srcId="{EE019ECC-F7C1-46FD-8A5F-7AB0DB8B6885}" destId="{8C6D13D7-6683-4FFA-B5FC-A9CF31B576EA}" srcOrd="0" destOrd="0" presId="urn:microsoft.com/office/officeart/2005/8/layout/hierarchy2"/>
    <dgm:cxn modelId="{AE999AA8-05DA-48F6-9377-5601C4E8352B}" type="presParOf" srcId="{8C6D13D7-6683-4FFA-B5FC-A9CF31B576EA}" destId="{B7B50433-9AD6-4E0A-92D9-0A3721283788}" srcOrd="0" destOrd="0" presId="urn:microsoft.com/office/officeart/2005/8/layout/hierarchy2"/>
    <dgm:cxn modelId="{A46CE1A2-BAEB-407F-9758-6C969126D31A}" type="presParOf" srcId="{EE019ECC-F7C1-46FD-8A5F-7AB0DB8B6885}" destId="{DFE7202C-51A4-4381-88C4-5F0206132BE1}" srcOrd="1" destOrd="0" presId="urn:microsoft.com/office/officeart/2005/8/layout/hierarchy2"/>
    <dgm:cxn modelId="{2668CB1E-4BD7-4451-9704-2B795225C3B1}" type="presParOf" srcId="{DFE7202C-51A4-4381-88C4-5F0206132BE1}" destId="{1A6FE754-A5C2-4984-83F6-64C2903906E1}" srcOrd="0" destOrd="0" presId="urn:microsoft.com/office/officeart/2005/8/layout/hierarchy2"/>
    <dgm:cxn modelId="{A300104C-F6E9-45B5-B50C-60BDD70CCD8F}" type="presParOf" srcId="{DFE7202C-51A4-4381-88C4-5F0206132BE1}" destId="{2BA6C1A5-A39C-4B66-AFC6-72B243ED25D2}"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026641E2-D8CF-4F18-9D08-4076DEBAA08C}" type="doc">
      <dgm:prSet loTypeId="urn:microsoft.com/office/officeart/2005/8/layout/hierarchy2" loCatId="hierarchy" qsTypeId="urn:microsoft.com/office/officeart/2005/8/quickstyle/3d2" qsCatId="3D" csTypeId="urn:microsoft.com/office/officeart/2005/8/colors/colorful2" csCatId="colorful" phldr="1"/>
      <dgm:spPr/>
      <dgm:t>
        <a:bodyPr/>
        <a:lstStyle/>
        <a:p>
          <a:endParaRPr lang="fr-FR"/>
        </a:p>
      </dgm:t>
    </dgm:pt>
    <dgm:pt modelId="{B22CD796-0C81-403B-9B5A-A1F2F38B39C5}">
      <dgm:prSet phldrT="[Texte]" custT="1"/>
      <dgm:spPr/>
      <dgm:t>
        <a:bodyPr/>
        <a:lstStyle/>
        <a:p>
          <a:r>
            <a:rPr lang="fr-FR" sz="1800" b="1" dirty="0" smtClean="0"/>
            <a:t>10 des 20 groupes à effets </a:t>
          </a:r>
          <a:r>
            <a:rPr lang="fr-FR" sz="1800" b="1" dirty="0" err="1" smtClean="0"/>
            <a:t>Piezo</a:t>
          </a:r>
          <a:endParaRPr lang="fr-FR" sz="1800" b="1" dirty="0"/>
        </a:p>
      </dgm:t>
    </dgm:pt>
    <dgm:pt modelId="{67A0EB63-3DFC-4B70-BAEA-CBBF3D553B80}" type="parTrans" cxnId="{0462128D-10DD-451F-81C4-B2B2701B98EC}">
      <dgm:prSet/>
      <dgm:spPr/>
      <dgm:t>
        <a:bodyPr/>
        <a:lstStyle/>
        <a:p>
          <a:endParaRPr lang="fr-FR"/>
        </a:p>
      </dgm:t>
    </dgm:pt>
    <dgm:pt modelId="{94A45036-5137-4BC3-8AD3-1FD710A82A49}" type="sibTrans" cxnId="{0462128D-10DD-451F-81C4-B2B2701B98EC}">
      <dgm:prSet/>
      <dgm:spPr/>
      <dgm:t>
        <a:bodyPr/>
        <a:lstStyle/>
        <a:p>
          <a:endParaRPr lang="fr-FR"/>
        </a:p>
      </dgm:t>
    </dgm:pt>
    <dgm:pt modelId="{D55B3CFF-EAF1-4630-820C-9887E56A9D47}">
      <dgm:prSet phldrT="[Texte]"/>
      <dgm:spPr/>
      <dgm:t>
        <a:bodyPr/>
        <a:lstStyle/>
        <a:p>
          <a:r>
            <a:rPr lang="fr-FR" b="1" dirty="0" smtClean="0">
              <a:solidFill>
                <a:srgbClr val="FF0000"/>
              </a:solidFill>
            </a:rPr>
            <a:t>Possèdent  un axe polaire unique</a:t>
          </a:r>
          <a:endParaRPr lang="fr-FR" b="1" dirty="0">
            <a:solidFill>
              <a:srgbClr val="FF0000"/>
            </a:solidFill>
          </a:endParaRPr>
        </a:p>
      </dgm:t>
    </dgm:pt>
    <dgm:pt modelId="{801DB0EB-870F-40B7-AEF6-C4529BE20EA1}" type="parTrans" cxnId="{60314C89-B9B7-4C34-B157-2B77A3B9AB43}">
      <dgm:prSet/>
      <dgm:spPr/>
      <dgm:t>
        <a:bodyPr/>
        <a:lstStyle/>
        <a:p>
          <a:endParaRPr lang="fr-FR" b="1"/>
        </a:p>
      </dgm:t>
    </dgm:pt>
    <dgm:pt modelId="{1B96CD99-55D2-43DA-9981-E33E003E3B64}" type="sibTrans" cxnId="{60314C89-B9B7-4C34-B157-2B77A3B9AB43}">
      <dgm:prSet/>
      <dgm:spPr/>
      <dgm:t>
        <a:bodyPr/>
        <a:lstStyle/>
        <a:p>
          <a:endParaRPr lang="fr-FR"/>
        </a:p>
      </dgm:t>
    </dgm:pt>
    <dgm:pt modelId="{5FCBBEE1-E6C5-49CD-BE18-249279BD6FC5}">
      <dgm:prSet phldrT="[Texte]"/>
      <dgm:spPr/>
      <dgm:t>
        <a:bodyPr/>
        <a:lstStyle/>
        <a:p>
          <a:r>
            <a:rPr lang="fr-FR" b="1" dirty="0" smtClean="0">
              <a:solidFill>
                <a:srgbClr val="002060"/>
              </a:solidFill>
            </a:rPr>
            <a:t>Cristaux dits polaires</a:t>
          </a:r>
          <a:endParaRPr lang="fr-FR" b="1" dirty="0">
            <a:solidFill>
              <a:srgbClr val="002060"/>
            </a:solidFill>
          </a:endParaRPr>
        </a:p>
      </dgm:t>
    </dgm:pt>
    <dgm:pt modelId="{30297364-7F16-42BA-8F38-C9EEE70F2B60}" type="parTrans" cxnId="{09445F18-704D-4A39-AD4C-2B081C9B9DC5}">
      <dgm:prSet/>
      <dgm:spPr/>
      <dgm:t>
        <a:bodyPr/>
        <a:lstStyle/>
        <a:p>
          <a:endParaRPr lang="fr-FR"/>
        </a:p>
      </dgm:t>
    </dgm:pt>
    <dgm:pt modelId="{2411E659-5F7B-4793-8EE8-C2EC4F28420D}" type="sibTrans" cxnId="{09445F18-704D-4A39-AD4C-2B081C9B9DC5}">
      <dgm:prSet/>
      <dgm:spPr/>
      <dgm:t>
        <a:bodyPr/>
        <a:lstStyle/>
        <a:p>
          <a:endParaRPr lang="fr-FR"/>
        </a:p>
      </dgm:t>
    </dgm:pt>
    <dgm:pt modelId="{1B4C15EE-0DB2-4B58-9A9E-B911AEF234E0}">
      <dgm:prSet phldrT="[Texte]"/>
      <dgm:spPr/>
      <dgm:t>
        <a:bodyPr/>
        <a:lstStyle/>
        <a:p>
          <a:r>
            <a:rPr lang="fr-FR" b="1" dirty="0" smtClean="0">
              <a:solidFill>
                <a:schemeClr val="bg1"/>
              </a:solidFill>
            </a:rPr>
            <a:t>Siege d’une polarisation spontanée</a:t>
          </a:r>
          <a:endParaRPr lang="fr-FR" b="1" dirty="0">
            <a:solidFill>
              <a:schemeClr val="bg1"/>
            </a:solidFill>
          </a:endParaRPr>
        </a:p>
      </dgm:t>
    </dgm:pt>
    <dgm:pt modelId="{2A61DAD1-B20E-4A79-9404-FB83CE1EDA98}" type="parTrans" cxnId="{56E947FA-11E4-4E32-BDF8-96295CE78651}">
      <dgm:prSet/>
      <dgm:spPr/>
      <dgm:t>
        <a:bodyPr/>
        <a:lstStyle/>
        <a:p>
          <a:endParaRPr lang="fr-FR"/>
        </a:p>
      </dgm:t>
    </dgm:pt>
    <dgm:pt modelId="{BE95F2D0-992F-418F-8665-FEBEB9DC9A9E}" type="sibTrans" cxnId="{56E947FA-11E4-4E32-BDF8-96295CE78651}">
      <dgm:prSet/>
      <dgm:spPr/>
      <dgm:t>
        <a:bodyPr/>
        <a:lstStyle/>
        <a:p>
          <a:endParaRPr lang="fr-FR"/>
        </a:p>
      </dgm:t>
    </dgm:pt>
    <dgm:pt modelId="{05999B4C-E2A4-4367-A194-A4F87924DBF8}">
      <dgm:prSet phldrT="[Texte]"/>
      <dgm:spPr/>
      <dgm:t>
        <a:bodyPr/>
        <a:lstStyle/>
        <a:p>
          <a:r>
            <a:rPr lang="fr-FR" b="1" dirty="0" smtClean="0">
              <a:solidFill>
                <a:srgbClr val="002060"/>
              </a:solidFill>
            </a:rPr>
            <a:t>Dans un domaine de température: description par un ensemble d’anions et de cations</a:t>
          </a:r>
          <a:endParaRPr lang="fr-FR" b="1" dirty="0">
            <a:solidFill>
              <a:srgbClr val="002060"/>
            </a:solidFill>
          </a:endParaRPr>
        </a:p>
      </dgm:t>
    </dgm:pt>
    <dgm:pt modelId="{3A3CC5F7-5D42-4CA2-ADAD-E430D6DB6959}" type="parTrans" cxnId="{2B2DA641-22CE-4A7E-B45E-A832F46C8DD9}">
      <dgm:prSet/>
      <dgm:spPr/>
      <dgm:t>
        <a:bodyPr/>
        <a:lstStyle/>
        <a:p>
          <a:endParaRPr lang="fr-FR"/>
        </a:p>
      </dgm:t>
    </dgm:pt>
    <dgm:pt modelId="{E29985FA-D94F-49E3-99C3-E56CB62F2E74}" type="sibTrans" cxnId="{2B2DA641-22CE-4A7E-B45E-A832F46C8DD9}">
      <dgm:prSet/>
      <dgm:spPr/>
      <dgm:t>
        <a:bodyPr/>
        <a:lstStyle/>
        <a:p>
          <a:endParaRPr lang="fr-FR"/>
        </a:p>
      </dgm:t>
    </dgm:pt>
    <dgm:pt modelId="{2D63BF02-E346-4CB8-A6F3-21AF2CE7627B}">
      <dgm:prSet phldrT="[Texte]"/>
      <dgm:spPr/>
      <dgm:t>
        <a:bodyPr/>
        <a:lstStyle/>
        <a:p>
          <a:r>
            <a:rPr lang="fr-FR" b="1" dirty="0" smtClean="0">
              <a:solidFill>
                <a:schemeClr val="tx1"/>
              </a:solidFill>
            </a:rPr>
            <a:t>En position d’équilibre , leur barycentres disjoints </a:t>
          </a:r>
          <a:r>
            <a:rPr lang="fr-FR" b="1" dirty="0" smtClean="0">
              <a:solidFill>
                <a:schemeClr val="tx1"/>
              </a:solidFill>
              <a:sym typeface="Wingdings" pitchFamily="2" charset="2"/>
            </a:rPr>
            <a:t> naissance à un Moment dipolaire</a:t>
          </a:r>
          <a:endParaRPr lang="fr-FR" b="1" dirty="0">
            <a:solidFill>
              <a:schemeClr val="tx1"/>
            </a:solidFill>
          </a:endParaRPr>
        </a:p>
      </dgm:t>
    </dgm:pt>
    <dgm:pt modelId="{FD31223A-EDF1-4FC9-B5FD-14A512F6C504}" type="parTrans" cxnId="{31862162-E3B8-456C-86E9-C9200D844897}">
      <dgm:prSet/>
      <dgm:spPr/>
      <dgm:t>
        <a:bodyPr/>
        <a:lstStyle/>
        <a:p>
          <a:endParaRPr lang="fr-FR"/>
        </a:p>
      </dgm:t>
    </dgm:pt>
    <dgm:pt modelId="{0F48407F-E227-4967-AEBC-84E59E5F71F8}" type="sibTrans" cxnId="{31862162-E3B8-456C-86E9-C9200D844897}">
      <dgm:prSet/>
      <dgm:spPr/>
      <dgm:t>
        <a:bodyPr/>
        <a:lstStyle/>
        <a:p>
          <a:endParaRPr lang="fr-FR"/>
        </a:p>
      </dgm:t>
    </dgm:pt>
    <dgm:pt modelId="{25A478B1-B6A7-4DF1-BBF7-588B0149D2C0}" type="pres">
      <dgm:prSet presAssocID="{026641E2-D8CF-4F18-9D08-4076DEBAA08C}" presName="diagram" presStyleCnt="0">
        <dgm:presLayoutVars>
          <dgm:chPref val="1"/>
          <dgm:dir/>
          <dgm:animOne val="branch"/>
          <dgm:animLvl val="lvl"/>
          <dgm:resizeHandles val="exact"/>
        </dgm:presLayoutVars>
      </dgm:prSet>
      <dgm:spPr/>
      <dgm:t>
        <a:bodyPr/>
        <a:lstStyle/>
        <a:p>
          <a:endParaRPr lang="fr-FR"/>
        </a:p>
      </dgm:t>
    </dgm:pt>
    <dgm:pt modelId="{4E5823E1-A32E-4E51-B1ED-A2634A8489E9}" type="pres">
      <dgm:prSet presAssocID="{B22CD796-0C81-403B-9B5A-A1F2F38B39C5}" presName="root1" presStyleCnt="0"/>
      <dgm:spPr/>
    </dgm:pt>
    <dgm:pt modelId="{9A195E06-7197-42D6-8CCC-375319FA45EE}" type="pres">
      <dgm:prSet presAssocID="{B22CD796-0C81-403B-9B5A-A1F2F38B39C5}" presName="LevelOneTextNode" presStyleLbl="node0" presStyleIdx="0" presStyleCnt="1" custScaleY="221887">
        <dgm:presLayoutVars>
          <dgm:chPref val="3"/>
        </dgm:presLayoutVars>
      </dgm:prSet>
      <dgm:spPr/>
      <dgm:t>
        <a:bodyPr/>
        <a:lstStyle/>
        <a:p>
          <a:endParaRPr lang="fr-FR"/>
        </a:p>
      </dgm:t>
    </dgm:pt>
    <dgm:pt modelId="{2511D627-9ABD-41AC-8F58-568ECB26B7CD}" type="pres">
      <dgm:prSet presAssocID="{B22CD796-0C81-403B-9B5A-A1F2F38B39C5}" presName="level2hierChild" presStyleCnt="0"/>
      <dgm:spPr/>
    </dgm:pt>
    <dgm:pt modelId="{FC04889E-FCB2-45F0-B56E-8BEAB267870D}" type="pres">
      <dgm:prSet presAssocID="{801DB0EB-870F-40B7-AEF6-C4529BE20EA1}" presName="conn2-1" presStyleLbl="parChTrans1D2" presStyleIdx="0" presStyleCnt="2"/>
      <dgm:spPr/>
      <dgm:t>
        <a:bodyPr/>
        <a:lstStyle/>
        <a:p>
          <a:endParaRPr lang="fr-FR"/>
        </a:p>
      </dgm:t>
    </dgm:pt>
    <dgm:pt modelId="{1B59C160-8584-4593-A9A5-94832DA64C63}" type="pres">
      <dgm:prSet presAssocID="{801DB0EB-870F-40B7-AEF6-C4529BE20EA1}" presName="connTx" presStyleLbl="parChTrans1D2" presStyleIdx="0" presStyleCnt="2"/>
      <dgm:spPr/>
      <dgm:t>
        <a:bodyPr/>
        <a:lstStyle/>
        <a:p>
          <a:endParaRPr lang="fr-FR"/>
        </a:p>
      </dgm:t>
    </dgm:pt>
    <dgm:pt modelId="{7AD5C2CF-7761-4B5A-894B-36C5E1981743}" type="pres">
      <dgm:prSet presAssocID="{D55B3CFF-EAF1-4630-820C-9887E56A9D47}" presName="root2" presStyleCnt="0"/>
      <dgm:spPr/>
    </dgm:pt>
    <dgm:pt modelId="{0D03B931-AB9B-4115-8CDE-1EEE5FE4A82E}" type="pres">
      <dgm:prSet presAssocID="{D55B3CFF-EAF1-4630-820C-9887E56A9D47}" presName="LevelTwoTextNode" presStyleLbl="node2" presStyleIdx="0" presStyleCnt="2" custScaleX="123303" custScaleY="170913">
        <dgm:presLayoutVars>
          <dgm:chPref val="3"/>
        </dgm:presLayoutVars>
      </dgm:prSet>
      <dgm:spPr/>
      <dgm:t>
        <a:bodyPr/>
        <a:lstStyle/>
        <a:p>
          <a:endParaRPr lang="fr-FR"/>
        </a:p>
      </dgm:t>
    </dgm:pt>
    <dgm:pt modelId="{D098BA01-4DC2-42ED-95AC-1998C446B787}" type="pres">
      <dgm:prSet presAssocID="{D55B3CFF-EAF1-4630-820C-9887E56A9D47}" presName="level3hierChild" presStyleCnt="0"/>
      <dgm:spPr/>
    </dgm:pt>
    <dgm:pt modelId="{D1E8E2E5-C032-4225-B444-FD88E8ECF302}" type="pres">
      <dgm:prSet presAssocID="{30297364-7F16-42BA-8F38-C9EEE70F2B60}" presName="conn2-1" presStyleLbl="parChTrans1D3" presStyleIdx="0" presStyleCnt="3"/>
      <dgm:spPr/>
      <dgm:t>
        <a:bodyPr/>
        <a:lstStyle/>
        <a:p>
          <a:endParaRPr lang="fr-FR"/>
        </a:p>
      </dgm:t>
    </dgm:pt>
    <dgm:pt modelId="{265B9E4F-100D-4609-80A4-035010459A60}" type="pres">
      <dgm:prSet presAssocID="{30297364-7F16-42BA-8F38-C9EEE70F2B60}" presName="connTx" presStyleLbl="parChTrans1D3" presStyleIdx="0" presStyleCnt="3"/>
      <dgm:spPr/>
      <dgm:t>
        <a:bodyPr/>
        <a:lstStyle/>
        <a:p>
          <a:endParaRPr lang="fr-FR"/>
        </a:p>
      </dgm:t>
    </dgm:pt>
    <dgm:pt modelId="{1AD26CA3-6377-4438-8CA2-FD59271AF331}" type="pres">
      <dgm:prSet presAssocID="{5FCBBEE1-E6C5-49CD-BE18-249279BD6FC5}" presName="root2" presStyleCnt="0"/>
      <dgm:spPr/>
    </dgm:pt>
    <dgm:pt modelId="{60652C23-968F-48D3-9C28-9243499E15D9}" type="pres">
      <dgm:prSet presAssocID="{5FCBBEE1-E6C5-49CD-BE18-249279BD6FC5}" presName="LevelTwoTextNode" presStyleLbl="node3" presStyleIdx="0" presStyleCnt="3">
        <dgm:presLayoutVars>
          <dgm:chPref val="3"/>
        </dgm:presLayoutVars>
      </dgm:prSet>
      <dgm:spPr/>
      <dgm:t>
        <a:bodyPr/>
        <a:lstStyle/>
        <a:p>
          <a:endParaRPr lang="fr-FR"/>
        </a:p>
      </dgm:t>
    </dgm:pt>
    <dgm:pt modelId="{622321B6-A80B-4F88-A3CE-64434DC05066}" type="pres">
      <dgm:prSet presAssocID="{5FCBBEE1-E6C5-49CD-BE18-249279BD6FC5}" presName="level3hierChild" presStyleCnt="0"/>
      <dgm:spPr/>
    </dgm:pt>
    <dgm:pt modelId="{629090E2-C998-4289-9E98-F6761EF1C7FB}" type="pres">
      <dgm:prSet presAssocID="{2A61DAD1-B20E-4A79-9404-FB83CE1EDA98}" presName="conn2-1" presStyleLbl="parChTrans1D3" presStyleIdx="1" presStyleCnt="3"/>
      <dgm:spPr/>
      <dgm:t>
        <a:bodyPr/>
        <a:lstStyle/>
        <a:p>
          <a:endParaRPr lang="fr-FR"/>
        </a:p>
      </dgm:t>
    </dgm:pt>
    <dgm:pt modelId="{40BA731D-836C-4AAC-BA92-F4B68E533D4C}" type="pres">
      <dgm:prSet presAssocID="{2A61DAD1-B20E-4A79-9404-FB83CE1EDA98}" presName="connTx" presStyleLbl="parChTrans1D3" presStyleIdx="1" presStyleCnt="3"/>
      <dgm:spPr/>
      <dgm:t>
        <a:bodyPr/>
        <a:lstStyle/>
        <a:p>
          <a:endParaRPr lang="fr-FR"/>
        </a:p>
      </dgm:t>
    </dgm:pt>
    <dgm:pt modelId="{C027A359-4026-47D4-835B-E515140C157D}" type="pres">
      <dgm:prSet presAssocID="{1B4C15EE-0DB2-4B58-9A9E-B911AEF234E0}" presName="root2" presStyleCnt="0"/>
      <dgm:spPr/>
    </dgm:pt>
    <dgm:pt modelId="{74B4E70C-B285-46FB-A57C-ADE1794CD03E}" type="pres">
      <dgm:prSet presAssocID="{1B4C15EE-0DB2-4B58-9A9E-B911AEF234E0}" presName="LevelTwoTextNode" presStyleLbl="node3" presStyleIdx="1" presStyleCnt="3">
        <dgm:presLayoutVars>
          <dgm:chPref val="3"/>
        </dgm:presLayoutVars>
      </dgm:prSet>
      <dgm:spPr/>
      <dgm:t>
        <a:bodyPr/>
        <a:lstStyle/>
        <a:p>
          <a:endParaRPr lang="fr-FR"/>
        </a:p>
      </dgm:t>
    </dgm:pt>
    <dgm:pt modelId="{0DF855AB-DE5A-4D5E-B610-052B71DAE6A4}" type="pres">
      <dgm:prSet presAssocID="{1B4C15EE-0DB2-4B58-9A9E-B911AEF234E0}" presName="level3hierChild" presStyleCnt="0"/>
      <dgm:spPr/>
    </dgm:pt>
    <dgm:pt modelId="{2C2412ED-E08C-4BEB-83EB-1D75C35CC0CF}" type="pres">
      <dgm:prSet presAssocID="{3A3CC5F7-5D42-4CA2-ADAD-E430D6DB6959}" presName="conn2-1" presStyleLbl="parChTrans1D2" presStyleIdx="1" presStyleCnt="2"/>
      <dgm:spPr/>
      <dgm:t>
        <a:bodyPr/>
        <a:lstStyle/>
        <a:p>
          <a:endParaRPr lang="fr-FR"/>
        </a:p>
      </dgm:t>
    </dgm:pt>
    <dgm:pt modelId="{188E72BC-9074-408D-8B24-2B5E5C00F4E1}" type="pres">
      <dgm:prSet presAssocID="{3A3CC5F7-5D42-4CA2-ADAD-E430D6DB6959}" presName="connTx" presStyleLbl="parChTrans1D2" presStyleIdx="1" presStyleCnt="2"/>
      <dgm:spPr/>
      <dgm:t>
        <a:bodyPr/>
        <a:lstStyle/>
        <a:p>
          <a:endParaRPr lang="fr-FR"/>
        </a:p>
      </dgm:t>
    </dgm:pt>
    <dgm:pt modelId="{A046EB67-3A2E-4F91-83E4-7B5842628DD0}" type="pres">
      <dgm:prSet presAssocID="{05999B4C-E2A4-4367-A194-A4F87924DBF8}" presName="root2" presStyleCnt="0"/>
      <dgm:spPr/>
    </dgm:pt>
    <dgm:pt modelId="{9F092541-9EE8-4B3B-BE3C-01176B442306}" type="pres">
      <dgm:prSet presAssocID="{05999B4C-E2A4-4367-A194-A4F87924DBF8}" presName="LevelTwoTextNode" presStyleLbl="node2" presStyleIdx="1" presStyleCnt="2" custScaleY="164988">
        <dgm:presLayoutVars>
          <dgm:chPref val="3"/>
        </dgm:presLayoutVars>
      </dgm:prSet>
      <dgm:spPr/>
      <dgm:t>
        <a:bodyPr/>
        <a:lstStyle/>
        <a:p>
          <a:endParaRPr lang="fr-FR"/>
        </a:p>
      </dgm:t>
    </dgm:pt>
    <dgm:pt modelId="{7F2727AB-5934-44CE-816C-845E63071C53}" type="pres">
      <dgm:prSet presAssocID="{05999B4C-E2A4-4367-A194-A4F87924DBF8}" presName="level3hierChild" presStyleCnt="0"/>
      <dgm:spPr/>
    </dgm:pt>
    <dgm:pt modelId="{406D5683-1C65-479E-AB3E-3729D4131695}" type="pres">
      <dgm:prSet presAssocID="{FD31223A-EDF1-4FC9-B5FD-14A512F6C504}" presName="conn2-1" presStyleLbl="parChTrans1D3" presStyleIdx="2" presStyleCnt="3"/>
      <dgm:spPr/>
      <dgm:t>
        <a:bodyPr/>
        <a:lstStyle/>
        <a:p>
          <a:endParaRPr lang="fr-FR"/>
        </a:p>
      </dgm:t>
    </dgm:pt>
    <dgm:pt modelId="{7D1346FD-1DA1-46D5-B8E6-5AABE7C3DAF2}" type="pres">
      <dgm:prSet presAssocID="{FD31223A-EDF1-4FC9-B5FD-14A512F6C504}" presName="connTx" presStyleLbl="parChTrans1D3" presStyleIdx="2" presStyleCnt="3"/>
      <dgm:spPr/>
      <dgm:t>
        <a:bodyPr/>
        <a:lstStyle/>
        <a:p>
          <a:endParaRPr lang="fr-FR"/>
        </a:p>
      </dgm:t>
    </dgm:pt>
    <dgm:pt modelId="{3726B153-BB56-42F4-B0B3-3E67F630CEBD}" type="pres">
      <dgm:prSet presAssocID="{2D63BF02-E346-4CB8-A6F3-21AF2CE7627B}" presName="root2" presStyleCnt="0"/>
      <dgm:spPr/>
    </dgm:pt>
    <dgm:pt modelId="{39D8C5B8-5F19-4DEC-904A-7A7E98DC62FD}" type="pres">
      <dgm:prSet presAssocID="{2D63BF02-E346-4CB8-A6F3-21AF2CE7627B}" presName="LevelTwoTextNode" presStyleLbl="node3" presStyleIdx="2" presStyleCnt="3">
        <dgm:presLayoutVars>
          <dgm:chPref val="3"/>
        </dgm:presLayoutVars>
      </dgm:prSet>
      <dgm:spPr/>
      <dgm:t>
        <a:bodyPr/>
        <a:lstStyle/>
        <a:p>
          <a:endParaRPr lang="fr-FR"/>
        </a:p>
      </dgm:t>
    </dgm:pt>
    <dgm:pt modelId="{8F16B30A-52CD-40A7-B933-ED61D18046A5}" type="pres">
      <dgm:prSet presAssocID="{2D63BF02-E346-4CB8-A6F3-21AF2CE7627B}" presName="level3hierChild" presStyleCnt="0"/>
      <dgm:spPr/>
    </dgm:pt>
  </dgm:ptLst>
  <dgm:cxnLst>
    <dgm:cxn modelId="{BEA4F006-E277-4BB1-9F1D-13FF977B12CA}" type="presOf" srcId="{2A61DAD1-B20E-4A79-9404-FB83CE1EDA98}" destId="{40BA731D-836C-4AAC-BA92-F4B68E533D4C}" srcOrd="1" destOrd="0" presId="urn:microsoft.com/office/officeart/2005/8/layout/hierarchy2"/>
    <dgm:cxn modelId="{DF627829-4AE5-48A9-9933-3244B91A3271}" type="presOf" srcId="{2D63BF02-E346-4CB8-A6F3-21AF2CE7627B}" destId="{39D8C5B8-5F19-4DEC-904A-7A7E98DC62FD}" srcOrd="0" destOrd="0" presId="urn:microsoft.com/office/officeart/2005/8/layout/hierarchy2"/>
    <dgm:cxn modelId="{7E6301E0-2C63-4C5A-852B-85D98C1C34FF}" type="presOf" srcId="{B22CD796-0C81-403B-9B5A-A1F2F38B39C5}" destId="{9A195E06-7197-42D6-8CCC-375319FA45EE}" srcOrd="0" destOrd="0" presId="urn:microsoft.com/office/officeart/2005/8/layout/hierarchy2"/>
    <dgm:cxn modelId="{F50FBCC5-5693-495A-9257-789EA81921C9}" type="presOf" srcId="{D55B3CFF-EAF1-4630-820C-9887E56A9D47}" destId="{0D03B931-AB9B-4115-8CDE-1EEE5FE4A82E}" srcOrd="0" destOrd="0" presId="urn:microsoft.com/office/officeart/2005/8/layout/hierarchy2"/>
    <dgm:cxn modelId="{B8299945-ABD9-4034-B6D6-248EED7251A7}" type="presOf" srcId="{801DB0EB-870F-40B7-AEF6-C4529BE20EA1}" destId="{FC04889E-FCB2-45F0-B56E-8BEAB267870D}" srcOrd="0" destOrd="0" presId="urn:microsoft.com/office/officeart/2005/8/layout/hierarchy2"/>
    <dgm:cxn modelId="{C87DAF69-727E-4877-A752-BB0FEE9F2D6D}" type="presOf" srcId="{2A61DAD1-B20E-4A79-9404-FB83CE1EDA98}" destId="{629090E2-C998-4289-9E98-F6761EF1C7FB}" srcOrd="0" destOrd="0" presId="urn:microsoft.com/office/officeart/2005/8/layout/hierarchy2"/>
    <dgm:cxn modelId="{A82DE234-E636-4650-A357-E17816AB8E35}" type="presOf" srcId="{1B4C15EE-0DB2-4B58-9A9E-B911AEF234E0}" destId="{74B4E70C-B285-46FB-A57C-ADE1794CD03E}" srcOrd="0" destOrd="0" presId="urn:microsoft.com/office/officeart/2005/8/layout/hierarchy2"/>
    <dgm:cxn modelId="{60314C89-B9B7-4C34-B157-2B77A3B9AB43}" srcId="{B22CD796-0C81-403B-9B5A-A1F2F38B39C5}" destId="{D55B3CFF-EAF1-4630-820C-9887E56A9D47}" srcOrd="0" destOrd="0" parTransId="{801DB0EB-870F-40B7-AEF6-C4529BE20EA1}" sibTransId="{1B96CD99-55D2-43DA-9981-E33E003E3B64}"/>
    <dgm:cxn modelId="{0462128D-10DD-451F-81C4-B2B2701B98EC}" srcId="{026641E2-D8CF-4F18-9D08-4076DEBAA08C}" destId="{B22CD796-0C81-403B-9B5A-A1F2F38B39C5}" srcOrd="0" destOrd="0" parTransId="{67A0EB63-3DFC-4B70-BAEA-CBBF3D553B80}" sibTransId="{94A45036-5137-4BC3-8AD3-1FD710A82A49}"/>
    <dgm:cxn modelId="{3296D732-3BFB-4CF3-A93B-3967833F534F}" type="presOf" srcId="{FD31223A-EDF1-4FC9-B5FD-14A512F6C504}" destId="{7D1346FD-1DA1-46D5-B8E6-5AABE7C3DAF2}" srcOrd="1" destOrd="0" presId="urn:microsoft.com/office/officeart/2005/8/layout/hierarchy2"/>
    <dgm:cxn modelId="{A6798A2C-407F-4C9F-A374-5ABF500285FD}" type="presOf" srcId="{30297364-7F16-42BA-8F38-C9EEE70F2B60}" destId="{265B9E4F-100D-4609-80A4-035010459A60}" srcOrd="1" destOrd="0" presId="urn:microsoft.com/office/officeart/2005/8/layout/hierarchy2"/>
    <dgm:cxn modelId="{31862162-E3B8-456C-86E9-C9200D844897}" srcId="{05999B4C-E2A4-4367-A194-A4F87924DBF8}" destId="{2D63BF02-E346-4CB8-A6F3-21AF2CE7627B}" srcOrd="0" destOrd="0" parTransId="{FD31223A-EDF1-4FC9-B5FD-14A512F6C504}" sibTransId="{0F48407F-E227-4967-AEBC-84E59E5F71F8}"/>
    <dgm:cxn modelId="{9B3148B3-82FB-40F0-A242-A33E2187FC7F}" type="presOf" srcId="{30297364-7F16-42BA-8F38-C9EEE70F2B60}" destId="{D1E8E2E5-C032-4225-B444-FD88E8ECF302}" srcOrd="0" destOrd="0" presId="urn:microsoft.com/office/officeart/2005/8/layout/hierarchy2"/>
    <dgm:cxn modelId="{B0922F55-4FD0-4F74-B405-D6B0A01575B0}" type="presOf" srcId="{801DB0EB-870F-40B7-AEF6-C4529BE20EA1}" destId="{1B59C160-8584-4593-A9A5-94832DA64C63}" srcOrd="1" destOrd="0" presId="urn:microsoft.com/office/officeart/2005/8/layout/hierarchy2"/>
    <dgm:cxn modelId="{08934321-193F-47E2-8780-985CB7E0C3EB}" type="presOf" srcId="{05999B4C-E2A4-4367-A194-A4F87924DBF8}" destId="{9F092541-9EE8-4B3B-BE3C-01176B442306}" srcOrd="0" destOrd="0" presId="urn:microsoft.com/office/officeart/2005/8/layout/hierarchy2"/>
    <dgm:cxn modelId="{0FF87359-C4F1-42A9-8B25-636F98EE2C7E}" type="presOf" srcId="{026641E2-D8CF-4F18-9D08-4076DEBAA08C}" destId="{25A478B1-B6A7-4DF1-BBF7-588B0149D2C0}" srcOrd="0" destOrd="0" presId="urn:microsoft.com/office/officeart/2005/8/layout/hierarchy2"/>
    <dgm:cxn modelId="{4EC8C1BA-955B-41DB-A399-E2A60F23268E}" type="presOf" srcId="{3A3CC5F7-5D42-4CA2-ADAD-E430D6DB6959}" destId="{188E72BC-9074-408D-8B24-2B5E5C00F4E1}" srcOrd="1" destOrd="0" presId="urn:microsoft.com/office/officeart/2005/8/layout/hierarchy2"/>
    <dgm:cxn modelId="{D7D24A1D-98AB-42E7-8BE5-C5D6B4675330}" type="presOf" srcId="{3A3CC5F7-5D42-4CA2-ADAD-E430D6DB6959}" destId="{2C2412ED-E08C-4BEB-83EB-1D75C35CC0CF}" srcOrd="0" destOrd="0" presId="urn:microsoft.com/office/officeart/2005/8/layout/hierarchy2"/>
    <dgm:cxn modelId="{81A2327D-3B0D-45A6-A692-588DCC21275D}" type="presOf" srcId="{5FCBBEE1-E6C5-49CD-BE18-249279BD6FC5}" destId="{60652C23-968F-48D3-9C28-9243499E15D9}" srcOrd="0" destOrd="0" presId="urn:microsoft.com/office/officeart/2005/8/layout/hierarchy2"/>
    <dgm:cxn modelId="{4842D00F-A56F-45EB-9BAA-F73A54557144}" type="presOf" srcId="{FD31223A-EDF1-4FC9-B5FD-14A512F6C504}" destId="{406D5683-1C65-479E-AB3E-3729D4131695}" srcOrd="0" destOrd="0" presId="urn:microsoft.com/office/officeart/2005/8/layout/hierarchy2"/>
    <dgm:cxn modelId="{09445F18-704D-4A39-AD4C-2B081C9B9DC5}" srcId="{D55B3CFF-EAF1-4630-820C-9887E56A9D47}" destId="{5FCBBEE1-E6C5-49CD-BE18-249279BD6FC5}" srcOrd="0" destOrd="0" parTransId="{30297364-7F16-42BA-8F38-C9EEE70F2B60}" sibTransId="{2411E659-5F7B-4793-8EE8-C2EC4F28420D}"/>
    <dgm:cxn modelId="{2B2DA641-22CE-4A7E-B45E-A832F46C8DD9}" srcId="{B22CD796-0C81-403B-9B5A-A1F2F38B39C5}" destId="{05999B4C-E2A4-4367-A194-A4F87924DBF8}" srcOrd="1" destOrd="0" parTransId="{3A3CC5F7-5D42-4CA2-ADAD-E430D6DB6959}" sibTransId="{E29985FA-D94F-49E3-99C3-E56CB62F2E74}"/>
    <dgm:cxn modelId="{56E947FA-11E4-4E32-BDF8-96295CE78651}" srcId="{D55B3CFF-EAF1-4630-820C-9887E56A9D47}" destId="{1B4C15EE-0DB2-4B58-9A9E-B911AEF234E0}" srcOrd="1" destOrd="0" parTransId="{2A61DAD1-B20E-4A79-9404-FB83CE1EDA98}" sibTransId="{BE95F2D0-992F-418F-8665-FEBEB9DC9A9E}"/>
    <dgm:cxn modelId="{A7C85A73-038A-4064-AA65-4AA52F15587C}" type="presParOf" srcId="{25A478B1-B6A7-4DF1-BBF7-588B0149D2C0}" destId="{4E5823E1-A32E-4E51-B1ED-A2634A8489E9}" srcOrd="0" destOrd="0" presId="urn:microsoft.com/office/officeart/2005/8/layout/hierarchy2"/>
    <dgm:cxn modelId="{906BE4C5-248E-4925-BFF9-B80F50E06A1D}" type="presParOf" srcId="{4E5823E1-A32E-4E51-B1ED-A2634A8489E9}" destId="{9A195E06-7197-42D6-8CCC-375319FA45EE}" srcOrd="0" destOrd="0" presId="urn:microsoft.com/office/officeart/2005/8/layout/hierarchy2"/>
    <dgm:cxn modelId="{B0936ECF-057A-491A-A56C-042A2DA93146}" type="presParOf" srcId="{4E5823E1-A32E-4E51-B1ED-A2634A8489E9}" destId="{2511D627-9ABD-41AC-8F58-568ECB26B7CD}" srcOrd="1" destOrd="0" presId="urn:microsoft.com/office/officeart/2005/8/layout/hierarchy2"/>
    <dgm:cxn modelId="{41849521-3751-431C-ABA3-639E3B8E30C4}" type="presParOf" srcId="{2511D627-9ABD-41AC-8F58-568ECB26B7CD}" destId="{FC04889E-FCB2-45F0-B56E-8BEAB267870D}" srcOrd="0" destOrd="0" presId="urn:microsoft.com/office/officeart/2005/8/layout/hierarchy2"/>
    <dgm:cxn modelId="{CD89ED3B-5D1B-46FC-B232-9758C7224B2C}" type="presParOf" srcId="{FC04889E-FCB2-45F0-B56E-8BEAB267870D}" destId="{1B59C160-8584-4593-A9A5-94832DA64C63}" srcOrd="0" destOrd="0" presId="urn:microsoft.com/office/officeart/2005/8/layout/hierarchy2"/>
    <dgm:cxn modelId="{3C6D3557-DC31-494C-A3F7-FB613567BFF1}" type="presParOf" srcId="{2511D627-9ABD-41AC-8F58-568ECB26B7CD}" destId="{7AD5C2CF-7761-4B5A-894B-36C5E1981743}" srcOrd="1" destOrd="0" presId="urn:microsoft.com/office/officeart/2005/8/layout/hierarchy2"/>
    <dgm:cxn modelId="{B468F1E8-76DD-44BA-89B6-E7187D47834D}" type="presParOf" srcId="{7AD5C2CF-7761-4B5A-894B-36C5E1981743}" destId="{0D03B931-AB9B-4115-8CDE-1EEE5FE4A82E}" srcOrd="0" destOrd="0" presId="urn:microsoft.com/office/officeart/2005/8/layout/hierarchy2"/>
    <dgm:cxn modelId="{39A3A31E-4956-499A-BC53-B3D924330B3B}" type="presParOf" srcId="{7AD5C2CF-7761-4B5A-894B-36C5E1981743}" destId="{D098BA01-4DC2-42ED-95AC-1998C446B787}" srcOrd="1" destOrd="0" presId="urn:microsoft.com/office/officeart/2005/8/layout/hierarchy2"/>
    <dgm:cxn modelId="{F92398F3-7678-41F8-B4C7-2B34CFBD844E}" type="presParOf" srcId="{D098BA01-4DC2-42ED-95AC-1998C446B787}" destId="{D1E8E2E5-C032-4225-B444-FD88E8ECF302}" srcOrd="0" destOrd="0" presId="urn:microsoft.com/office/officeart/2005/8/layout/hierarchy2"/>
    <dgm:cxn modelId="{D670069A-368B-4ACB-8C87-C55C8678ACE2}" type="presParOf" srcId="{D1E8E2E5-C032-4225-B444-FD88E8ECF302}" destId="{265B9E4F-100D-4609-80A4-035010459A60}" srcOrd="0" destOrd="0" presId="urn:microsoft.com/office/officeart/2005/8/layout/hierarchy2"/>
    <dgm:cxn modelId="{60FFEC6E-A2BC-48BA-8AE7-CDE0B7077254}" type="presParOf" srcId="{D098BA01-4DC2-42ED-95AC-1998C446B787}" destId="{1AD26CA3-6377-4438-8CA2-FD59271AF331}" srcOrd="1" destOrd="0" presId="urn:microsoft.com/office/officeart/2005/8/layout/hierarchy2"/>
    <dgm:cxn modelId="{2910EDDB-27C8-452B-8D2C-D9C38B7647AF}" type="presParOf" srcId="{1AD26CA3-6377-4438-8CA2-FD59271AF331}" destId="{60652C23-968F-48D3-9C28-9243499E15D9}" srcOrd="0" destOrd="0" presId="urn:microsoft.com/office/officeart/2005/8/layout/hierarchy2"/>
    <dgm:cxn modelId="{142A064E-768E-4B28-A2E5-E26A06E12081}" type="presParOf" srcId="{1AD26CA3-6377-4438-8CA2-FD59271AF331}" destId="{622321B6-A80B-4F88-A3CE-64434DC05066}" srcOrd="1" destOrd="0" presId="urn:microsoft.com/office/officeart/2005/8/layout/hierarchy2"/>
    <dgm:cxn modelId="{57567BE4-8B8D-40CD-9C04-F2155524378E}" type="presParOf" srcId="{D098BA01-4DC2-42ED-95AC-1998C446B787}" destId="{629090E2-C998-4289-9E98-F6761EF1C7FB}" srcOrd="2" destOrd="0" presId="urn:microsoft.com/office/officeart/2005/8/layout/hierarchy2"/>
    <dgm:cxn modelId="{5B702285-6897-43C6-9D84-15B491A6F32B}" type="presParOf" srcId="{629090E2-C998-4289-9E98-F6761EF1C7FB}" destId="{40BA731D-836C-4AAC-BA92-F4B68E533D4C}" srcOrd="0" destOrd="0" presId="urn:microsoft.com/office/officeart/2005/8/layout/hierarchy2"/>
    <dgm:cxn modelId="{0B8244B2-01F6-484E-957C-E1460FFC3270}" type="presParOf" srcId="{D098BA01-4DC2-42ED-95AC-1998C446B787}" destId="{C027A359-4026-47D4-835B-E515140C157D}" srcOrd="3" destOrd="0" presId="urn:microsoft.com/office/officeart/2005/8/layout/hierarchy2"/>
    <dgm:cxn modelId="{65B3ABEF-A9AD-479C-BE05-905791EFAC4B}" type="presParOf" srcId="{C027A359-4026-47D4-835B-E515140C157D}" destId="{74B4E70C-B285-46FB-A57C-ADE1794CD03E}" srcOrd="0" destOrd="0" presId="urn:microsoft.com/office/officeart/2005/8/layout/hierarchy2"/>
    <dgm:cxn modelId="{9C963033-C143-41BD-9A40-5CEEF1CEA6AF}" type="presParOf" srcId="{C027A359-4026-47D4-835B-E515140C157D}" destId="{0DF855AB-DE5A-4D5E-B610-052B71DAE6A4}" srcOrd="1" destOrd="0" presId="urn:microsoft.com/office/officeart/2005/8/layout/hierarchy2"/>
    <dgm:cxn modelId="{687B31FE-37E2-4BBA-8149-7B82B80CEF77}" type="presParOf" srcId="{2511D627-9ABD-41AC-8F58-568ECB26B7CD}" destId="{2C2412ED-E08C-4BEB-83EB-1D75C35CC0CF}" srcOrd="2" destOrd="0" presId="urn:microsoft.com/office/officeart/2005/8/layout/hierarchy2"/>
    <dgm:cxn modelId="{3D92D3F3-C924-46CA-BF3E-2454054304C3}" type="presParOf" srcId="{2C2412ED-E08C-4BEB-83EB-1D75C35CC0CF}" destId="{188E72BC-9074-408D-8B24-2B5E5C00F4E1}" srcOrd="0" destOrd="0" presId="urn:microsoft.com/office/officeart/2005/8/layout/hierarchy2"/>
    <dgm:cxn modelId="{98C07DA9-1BCA-484D-9D58-EA461AD39ACC}" type="presParOf" srcId="{2511D627-9ABD-41AC-8F58-568ECB26B7CD}" destId="{A046EB67-3A2E-4F91-83E4-7B5842628DD0}" srcOrd="3" destOrd="0" presId="urn:microsoft.com/office/officeart/2005/8/layout/hierarchy2"/>
    <dgm:cxn modelId="{0D7C9435-19DC-42BA-8713-368F2929A728}" type="presParOf" srcId="{A046EB67-3A2E-4F91-83E4-7B5842628DD0}" destId="{9F092541-9EE8-4B3B-BE3C-01176B442306}" srcOrd="0" destOrd="0" presId="urn:microsoft.com/office/officeart/2005/8/layout/hierarchy2"/>
    <dgm:cxn modelId="{1B1E18FD-DE75-4042-90CA-6DF2DD1E1AA2}" type="presParOf" srcId="{A046EB67-3A2E-4F91-83E4-7B5842628DD0}" destId="{7F2727AB-5934-44CE-816C-845E63071C53}" srcOrd="1" destOrd="0" presId="urn:microsoft.com/office/officeart/2005/8/layout/hierarchy2"/>
    <dgm:cxn modelId="{DDB60BE3-A246-495F-8F52-71E709325DDD}" type="presParOf" srcId="{7F2727AB-5934-44CE-816C-845E63071C53}" destId="{406D5683-1C65-479E-AB3E-3729D4131695}" srcOrd="0" destOrd="0" presId="urn:microsoft.com/office/officeart/2005/8/layout/hierarchy2"/>
    <dgm:cxn modelId="{0F39FEB4-A2C8-4E51-AD58-4135517DC5DD}" type="presParOf" srcId="{406D5683-1C65-479E-AB3E-3729D4131695}" destId="{7D1346FD-1DA1-46D5-B8E6-5AABE7C3DAF2}" srcOrd="0" destOrd="0" presId="urn:microsoft.com/office/officeart/2005/8/layout/hierarchy2"/>
    <dgm:cxn modelId="{E24790BE-9965-4C5E-B898-BB444981A0A0}" type="presParOf" srcId="{7F2727AB-5934-44CE-816C-845E63071C53}" destId="{3726B153-BB56-42F4-B0B3-3E67F630CEBD}" srcOrd="1" destOrd="0" presId="urn:microsoft.com/office/officeart/2005/8/layout/hierarchy2"/>
    <dgm:cxn modelId="{9EABF017-FC74-4CCB-88C0-8CA7259D53F3}" type="presParOf" srcId="{3726B153-BB56-42F4-B0B3-3E67F630CEBD}" destId="{39D8C5B8-5F19-4DEC-904A-7A7E98DC62FD}" srcOrd="0" destOrd="0" presId="urn:microsoft.com/office/officeart/2005/8/layout/hierarchy2"/>
    <dgm:cxn modelId="{02BC465C-3BCC-493F-99DF-98CDE8EBEFEB}" type="presParOf" srcId="{3726B153-BB56-42F4-B0B3-3E67F630CEBD}" destId="{8F16B30A-52CD-40A7-B933-ED61D18046A5}" srcOrd="1" destOrd="0" presId="urn:microsoft.com/office/officeart/2005/8/layout/hierarchy2"/>
  </dgm:cxnLst>
  <dgm:bg>
    <a:solidFill>
      <a:srgbClr val="00B050"/>
    </a:solidFill>
  </dgm:bg>
  <dgm:whole>
    <a:ln w="76200">
      <a:solidFill>
        <a:srgbClr val="00B050"/>
      </a:solidFill>
    </a:ln>
  </dgm:whole>
</dgm:dataModel>
</file>

<file path=ppt/diagrams/data3.xml><?xml version="1.0" encoding="utf-8"?>
<dgm:dataModel xmlns:dgm="http://schemas.openxmlformats.org/drawingml/2006/diagram" xmlns:a="http://schemas.openxmlformats.org/drawingml/2006/main">
  <dgm:ptLst>
    <dgm:pt modelId="{89DC7E17-FCB0-4347-AFBE-2D8A413DE84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35933A19-0CCD-42B5-AA2D-40B534864570}">
      <dgm:prSet phldrT="[Texte]"/>
      <dgm:spPr/>
      <dgm:t>
        <a:bodyPr/>
        <a:lstStyle/>
        <a:p>
          <a:r>
            <a:rPr lang="fr-FR" dirty="0" smtClean="0"/>
            <a:t>Matériaux à Ɛdc très élevée</a:t>
          </a:r>
          <a:endParaRPr lang="fr-FR" dirty="0"/>
        </a:p>
      </dgm:t>
    </dgm:pt>
    <dgm:pt modelId="{0AAF3BF5-5548-46ED-B507-B4BB4A511507}" type="parTrans" cxnId="{FF4CE160-3F13-4827-9F08-9433A1A238A7}">
      <dgm:prSet/>
      <dgm:spPr/>
      <dgm:t>
        <a:bodyPr/>
        <a:lstStyle/>
        <a:p>
          <a:endParaRPr lang="fr-FR"/>
        </a:p>
      </dgm:t>
    </dgm:pt>
    <dgm:pt modelId="{3B7746EB-B974-4178-9A24-913EE40957D4}" type="sibTrans" cxnId="{FF4CE160-3F13-4827-9F08-9433A1A238A7}">
      <dgm:prSet/>
      <dgm:spPr/>
      <dgm:t>
        <a:bodyPr/>
        <a:lstStyle/>
        <a:p>
          <a:endParaRPr lang="fr-FR"/>
        </a:p>
      </dgm:t>
    </dgm:pt>
    <dgm:pt modelId="{E8381ED0-E834-4051-8E54-D57AB3BECE3D}" type="asst">
      <dgm:prSet phldrT="[Texte]"/>
      <dgm:spPr/>
      <dgm:t>
        <a:bodyPr/>
        <a:lstStyle/>
        <a:p>
          <a:r>
            <a:rPr lang="fr-FR" dirty="0" smtClean="0"/>
            <a:t>Large champs d’application</a:t>
          </a:r>
          <a:endParaRPr lang="fr-FR" dirty="0"/>
        </a:p>
      </dgm:t>
    </dgm:pt>
    <dgm:pt modelId="{EFE8E850-AD0E-4A3E-89EB-94CE55A5E058}" type="parTrans" cxnId="{52A3EDE5-286D-405F-85AA-EAC965EC95A2}">
      <dgm:prSet/>
      <dgm:spPr/>
      <dgm:t>
        <a:bodyPr/>
        <a:lstStyle/>
        <a:p>
          <a:endParaRPr lang="fr-FR"/>
        </a:p>
      </dgm:t>
    </dgm:pt>
    <dgm:pt modelId="{1AE4231A-176B-4EEC-8828-BD9F2C087BB5}" type="sibTrans" cxnId="{52A3EDE5-286D-405F-85AA-EAC965EC95A2}">
      <dgm:prSet/>
      <dgm:spPr/>
      <dgm:t>
        <a:bodyPr/>
        <a:lstStyle/>
        <a:p>
          <a:endParaRPr lang="fr-FR"/>
        </a:p>
      </dgm:t>
    </dgm:pt>
    <dgm:pt modelId="{78342A3B-5F8A-4055-A88A-3C22FF92D324}">
      <dgm:prSet phldrT="[Texte]"/>
      <dgm:spPr/>
      <dgm:t>
        <a:bodyPr/>
        <a:lstStyle/>
        <a:p>
          <a:r>
            <a:rPr lang="fr-FR" dirty="0" smtClean="0"/>
            <a:t>Les actionneurs</a:t>
          </a:r>
          <a:endParaRPr lang="fr-FR" dirty="0"/>
        </a:p>
      </dgm:t>
    </dgm:pt>
    <dgm:pt modelId="{09C42BD3-DFDF-47D1-9D7D-4770EE045C61}" type="parTrans" cxnId="{8DF0E02F-62A4-4A40-A29D-18E77E992F7B}">
      <dgm:prSet/>
      <dgm:spPr/>
      <dgm:t>
        <a:bodyPr/>
        <a:lstStyle/>
        <a:p>
          <a:endParaRPr lang="fr-FR"/>
        </a:p>
      </dgm:t>
    </dgm:pt>
    <dgm:pt modelId="{B8D66A69-1306-499B-B9FD-DEB2831322F3}" type="sibTrans" cxnId="{8DF0E02F-62A4-4A40-A29D-18E77E992F7B}">
      <dgm:prSet/>
      <dgm:spPr/>
      <dgm:t>
        <a:bodyPr/>
        <a:lstStyle/>
        <a:p>
          <a:endParaRPr lang="fr-FR"/>
        </a:p>
      </dgm:t>
    </dgm:pt>
    <dgm:pt modelId="{5756C23B-2354-419C-AB8B-5F41F60F9595}">
      <dgm:prSet phldrT="[Texte]"/>
      <dgm:spPr/>
      <dgm:t>
        <a:bodyPr/>
        <a:lstStyle/>
        <a:p>
          <a:r>
            <a:rPr lang="fr-FR" dirty="0" smtClean="0"/>
            <a:t>Les muscles artificiels</a:t>
          </a:r>
          <a:endParaRPr lang="fr-FR" dirty="0"/>
        </a:p>
      </dgm:t>
    </dgm:pt>
    <dgm:pt modelId="{1B9DCE11-DBCE-4AE6-BB67-6977EF166C05}" type="parTrans" cxnId="{E93ACDFA-D0BB-4E98-9173-619169E2CABB}">
      <dgm:prSet/>
      <dgm:spPr/>
      <dgm:t>
        <a:bodyPr/>
        <a:lstStyle/>
        <a:p>
          <a:endParaRPr lang="fr-FR"/>
        </a:p>
      </dgm:t>
    </dgm:pt>
    <dgm:pt modelId="{F09B51D0-BABD-43A0-91C6-8A887CB9D541}" type="sibTrans" cxnId="{E93ACDFA-D0BB-4E98-9173-619169E2CABB}">
      <dgm:prSet/>
      <dgm:spPr/>
      <dgm:t>
        <a:bodyPr/>
        <a:lstStyle/>
        <a:p>
          <a:endParaRPr lang="fr-FR"/>
        </a:p>
      </dgm:t>
    </dgm:pt>
    <dgm:pt modelId="{E5DD3C55-74E3-4E8D-BCDB-F348B4EBAA4E}">
      <dgm:prSet phldrT="[Texte]"/>
      <dgm:spPr/>
      <dgm:t>
        <a:bodyPr/>
        <a:lstStyle/>
        <a:p>
          <a:r>
            <a:rPr lang="fr-FR" dirty="0" smtClean="0"/>
            <a:t>Dispositifs de stockage</a:t>
          </a:r>
          <a:endParaRPr lang="fr-FR" dirty="0"/>
        </a:p>
      </dgm:t>
    </dgm:pt>
    <dgm:pt modelId="{5EBDB2A2-9F8F-4F49-A037-E01BE7E775AB}" type="parTrans" cxnId="{79B8F5A1-E926-4576-8B48-F3CF1C03F6E1}">
      <dgm:prSet/>
      <dgm:spPr/>
      <dgm:t>
        <a:bodyPr/>
        <a:lstStyle/>
        <a:p>
          <a:endParaRPr lang="fr-FR"/>
        </a:p>
      </dgm:t>
    </dgm:pt>
    <dgm:pt modelId="{3D3D70E3-FAAF-4BC6-8274-D9CB5D9DA291}" type="sibTrans" cxnId="{79B8F5A1-E926-4576-8B48-F3CF1C03F6E1}">
      <dgm:prSet/>
      <dgm:spPr/>
      <dgm:t>
        <a:bodyPr/>
        <a:lstStyle/>
        <a:p>
          <a:endParaRPr lang="fr-FR"/>
        </a:p>
      </dgm:t>
    </dgm:pt>
    <dgm:pt modelId="{5D4D8EA6-2971-4A54-B342-397644F557DD}" type="pres">
      <dgm:prSet presAssocID="{89DC7E17-FCB0-4347-AFBE-2D8A413DE84E}" presName="hierChild1" presStyleCnt="0">
        <dgm:presLayoutVars>
          <dgm:orgChart val="1"/>
          <dgm:chPref val="1"/>
          <dgm:dir/>
          <dgm:animOne val="branch"/>
          <dgm:animLvl val="lvl"/>
          <dgm:resizeHandles/>
        </dgm:presLayoutVars>
      </dgm:prSet>
      <dgm:spPr/>
      <dgm:t>
        <a:bodyPr/>
        <a:lstStyle/>
        <a:p>
          <a:endParaRPr lang="fr-FR"/>
        </a:p>
      </dgm:t>
    </dgm:pt>
    <dgm:pt modelId="{96F03B8C-E49B-42DD-ABB5-317C7C0CD72D}" type="pres">
      <dgm:prSet presAssocID="{35933A19-0CCD-42B5-AA2D-40B534864570}" presName="hierRoot1" presStyleCnt="0">
        <dgm:presLayoutVars>
          <dgm:hierBranch val="init"/>
        </dgm:presLayoutVars>
      </dgm:prSet>
      <dgm:spPr/>
    </dgm:pt>
    <dgm:pt modelId="{2D3FF55B-FB90-446B-A747-79908BE85E8E}" type="pres">
      <dgm:prSet presAssocID="{35933A19-0CCD-42B5-AA2D-40B534864570}" presName="rootComposite1" presStyleCnt="0"/>
      <dgm:spPr/>
    </dgm:pt>
    <dgm:pt modelId="{0415E134-642D-4BEC-B546-F38600EF2AC7}" type="pres">
      <dgm:prSet presAssocID="{35933A19-0CCD-42B5-AA2D-40B534864570}" presName="rootText1" presStyleLbl="node0" presStyleIdx="0" presStyleCnt="1" custScaleX="109169">
        <dgm:presLayoutVars>
          <dgm:chPref val="3"/>
        </dgm:presLayoutVars>
      </dgm:prSet>
      <dgm:spPr/>
      <dgm:t>
        <a:bodyPr/>
        <a:lstStyle/>
        <a:p>
          <a:endParaRPr lang="fr-FR"/>
        </a:p>
      </dgm:t>
    </dgm:pt>
    <dgm:pt modelId="{8E1DC260-A1E7-449E-A38B-BAA067E34981}" type="pres">
      <dgm:prSet presAssocID="{35933A19-0CCD-42B5-AA2D-40B534864570}" presName="rootConnector1" presStyleLbl="node1" presStyleIdx="0" presStyleCnt="0"/>
      <dgm:spPr/>
      <dgm:t>
        <a:bodyPr/>
        <a:lstStyle/>
        <a:p>
          <a:endParaRPr lang="fr-FR"/>
        </a:p>
      </dgm:t>
    </dgm:pt>
    <dgm:pt modelId="{EEBBD03E-CE78-4545-8B21-C6248DCF16D0}" type="pres">
      <dgm:prSet presAssocID="{35933A19-0CCD-42B5-AA2D-40B534864570}" presName="hierChild2" presStyleCnt="0"/>
      <dgm:spPr/>
    </dgm:pt>
    <dgm:pt modelId="{2A046663-8F79-474B-83C3-7464E16FA895}" type="pres">
      <dgm:prSet presAssocID="{09C42BD3-DFDF-47D1-9D7D-4770EE045C61}" presName="Name37" presStyleLbl="parChTrans1D2" presStyleIdx="0" presStyleCnt="4"/>
      <dgm:spPr/>
      <dgm:t>
        <a:bodyPr/>
        <a:lstStyle/>
        <a:p>
          <a:endParaRPr lang="fr-FR"/>
        </a:p>
      </dgm:t>
    </dgm:pt>
    <dgm:pt modelId="{4CB5C0EC-A58D-43FA-BB50-0476F6D9861B}" type="pres">
      <dgm:prSet presAssocID="{78342A3B-5F8A-4055-A88A-3C22FF92D324}" presName="hierRoot2" presStyleCnt="0">
        <dgm:presLayoutVars>
          <dgm:hierBranch val="init"/>
        </dgm:presLayoutVars>
      </dgm:prSet>
      <dgm:spPr/>
    </dgm:pt>
    <dgm:pt modelId="{85AE8B61-4082-4F54-B962-E242639787C8}" type="pres">
      <dgm:prSet presAssocID="{78342A3B-5F8A-4055-A88A-3C22FF92D324}" presName="rootComposite" presStyleCnt="0"/>
      <dgm:spPr/>
    </dgm:pt>
    <dgm:pt modelId="{6B3FD844-1D60-46DA-9D50-B97C7C8C76B8}" type="pres">
      <dgm:prSet presAssocID="{78342A3B-5F8A-4055-A88A-3C22FF92D324}" presName="rootText" presStyleLbl="node2" presStyleIdx="0" presStyleCnt="3" custScaleY="42344">
        <dgm:presLayoutVars>
          <dgm:chPref val="3"/>
        </dgm:presLayoutVars>
      </dgm:prSet>
      <dgm:spPr/>
      <dgm:t>
        <a:bodyPr/>
        <a:lstStyle/>
        <a:p>
          <a:endParaRPr lang="fr-FR"/>
        </a:p>
      </dgm:t>
    </dgm:pt>
    <dgm:pt modelId="{2D35FCD1-4854-4327-B911-86CFC382D209}" type="pres">
      <dgm:prSet presAssocID="{78342A3B-5F8A-4055-A88A-3C22FF92D324}" presName="rootConnector" presStyleLbl="node2" presStyleIdx="0" presStyleCnt="3"/>
      <dgm:spPr/>
      <dgm:t>
        <a:bodyPr/>
        <a:lstStyle/>
        <a:p>
          <a:endParaRPr lang="fr-FR"/>
        </a:p>
      </dgm:t>
    </dgm:pt>
    <dgm:pt modelId="{CF2A6916-E01A-4B06-9A7F-82D4AB878DA6}" type="pres">
      <dgm:prSet presAssocID="{78342A3B-5F8A-4055-A88A-3C22FF92D324}" presName="hierChild4" presStyleCnt="0"/>
      <dgm:spPr/>
    </dgm:pt>
    <dgm:pt modelId="{A65E2959-99DC-44D3-8C5C-B23F77D0CFE2}" type="pres">
      <dgm:prSet presAssocID="{78342A3B-5F8A-4055-A88A-3C22FF92D324}" presName="hierChild5" presStyleCnt="0"/>
      <dgm:spPr/>
    </dgm:pt>
    <dgm:pt modelId="{9D84838F-0125-48AC-94DA-1D1F780998A0}" type="pres">
      <dgm:prSet presAssocID="{1B9DCE11-DBCE-4AE6-BB67-6977EF166C05}" presName="Name37" presStyleLbl="parChTrans1D2" presStyleIdx="1" presStyleCnt="4"/>
      <dgm:spPr/>
      <dgm:t>
        <a:bodyPr/>
        <a:lstStyle/>
        <a:p>
          <a:endParaRPr lang="fr-FR"/>
        </a:p>
      </dgm:t>
    </dgm:pt>
    <dgm:pt modelId="{6D9E28F7-D03D-4627-9010-40E6EDCB97A8}" type="pres">
      <dgm:prSet presAssocID="{5756C23B-2354-419C-AB8B-5F41F60F9595}" presName="hierRoot2" presStyleCnt="0">
        <dgm:presLayoutVars>
          <dgm:hierBranch val="init"/>
        </dgm:presLayoutVars>
      </dgm:prSet>
      <dgm:spPr/>
    </dgm:pt>
    <dgm:pt modelId="{2E55E110-B51C-4569-9F67-69348C448DEB}" type="pres">
      <dgm:prSet presAssocID="{5756C23B-2354-419C-AB8B-5F41F60F9595}" presName="rootComposite" presStyleCnt="0"/>
      <dgm:spPr/>
    </dgm:pt>
    <dgm:pt modelId="{0472AE95-2308-4E03-8598-4A75EFC7DDFA}" type="pres">
      <dgm:prSet presAssocID="{5756C23B-2354-419C-AB8B-5F41F60F9595}" presName="rootText" presStyleLbl="node2" presStyleIdx="1" presStyleCnt="3" custScaleY="54474">
        <dgm:presLayoutVars>
          <dgm:chPref val="3"/>
        </dgm:presLayoutVars>
      </dgm:prSet>
      <dgm:spPr/>
      <dgm:t>
        <a:bodyPr/>
        <a:lstStyle/>
        <a:p>
          <a:endParaRPr lang="fr-FR"/>
        </a:p>
      </dgm:t>
    </dgm:pt>
    <dgm:pt modelId="{B3D84D0E-605B-4463-A548-2C1B7E7DCECC}" type="pres">
      <dgm:prSet presAssocID="{5756C23B-2354-419C-AB8B-5F41F60F9595}" presName="rootConnector" presStyleLbl="node2" presStyleIdx="1" presStyleCnt="3"/>
      <dgm:spPr/>
      <dgm:t>
        <a:bodyPr/>
        <a:lstStyle/>
        <a:p>
          <a:endParaRPr lang="fr-FR"/>
        </a:p>
      </dgm:t>
    </dgm:pt>
    <dgm:pt modelId="{EFADC001-A920-48BC-AC46-4AB06A349DFC}" type="pres">
      <dgm:prSet presAssocID="{5756C23B-2354-419C-AB8B-5F41F60F9595}" presName="hierChild4" presStyleCnt="0"/>
      <dgm:spPr/>
    </dgm:pt>
    <dgm:pt modelId="{E0F0AA91-D27A-4704-954B-D7087D46442F}" type="pres">
      <dgm:prSet presAssocID="{5756C23B-2354-419C-AB8B-5F41F60F9595}" presName="hierChild5" presStyleCnt="0"/>
      <dgm:spPr/>
    </dgm:pt>
    <dgm:pt modelId="{64D70F02-D06F-4879-ABB4-675DC5521346}" type="pres">
      <dgm:prSet presAssocID="{5EBDB2A2-9F8F-4F49-A037-E01BE7E775AB}" presName="Name37" presStyleLbl="parChTrans1D2" presStyleIdx="2" presStyleCnt="4"/>
      <dgm:spPr/>
      <dgm:t>
        <a:bodyPr/>
        <a:lstStyle/>
        <a:p>
          <a:endParaRPr lang="fr-FR"/>
        </a:p>
      </dgm:t>
    </dgm:pt>
    <dgm:pt modelId="{F662A57C-E005-45FB-8B7B-7408D7384386}" type="pres">
      <dgm:prSet presAssocID="{E5DD3C55-74E3-4E8D-BCDB-F348B4EBAA4E}" presName="hierRoot2" presStyleCnt="0">
        <dgm:presLayoutVars>
          <dgm:hierBranch val="init"/>
        </dgm:presLayoutVars>
      </dgm:prSet>
      <dgm:spPr/>
    </dgm:pt>
    <dgm:pt modelId="{3926112A-668F-41E0-9CCC-9222B53062B1}" type="pres">
      <dgm:prSet presAssocID="{E5DD3C55-74E3-4E8D-BCDB-F348B4EBAA4E}" presName="rootComposite" presStyleCnt="0"/>
      <dgm:spPr/>
    </dgm:pt>
    <dgm:pt modelId="{011C9149-8A19-48B3-9093-E1168FCBC7C2}" type="pres">
      <dgm:prSet presAssocID="{E5DD3C55-74E3-4E8D-BCDB-F348B4EBAA4E}" presName="rootText" presStyleLbl="node2" presStyleIdx="2" presStyleCnt="3" custAng="0" custScaleY="42344">
        <dgm:presLayoutVars>
          <dgm:chPref val="3"/>
        </dgm:presLayoutVars>
      </dgm:prSet>
      <dgm:spPr/>
      <dgm:t>
        <a:bodyPr/>
        <a:lstStyle/>
        <a:p>
          <a:endParaRPr lang="fr-FR"/>
        </a:p>
      </dgm:t>
    </dgm:pt>
    <dgm:pt modelId="{A3FF60A2-83B1-4FDF-8218-2BDC774C9A37}" type="pres">
      <dgm:prSet presAssocID="{E5DD3C55-74E3-4E8D-BCDB-F348B4EBAA4E}" presName="rootConnector" presStyleLbl="node2" presStyleIdx="2" presStyleCnt="3"/>
      <dgm:spPr/>
      <dgm:t>
        <a:bodyPr/>
        <a:lstStyle/>
        <a:p>
          <a:endParaRPr lang="fr-FR"/>
        </a:p>
      </dgm:t>
    </dgm:pt>
    <dgm:pt modelId="{B2FA72F0-69E1-4F4F-A704-9B3D5D0A2207}" type="pres">
      <dgm:prSet presAssocID="{E5DD3C55-74E3-4E8D-BCDB-F348B4EBAA4E}" presName="hierChild4" presStyleCnt="0"/>
      <dgm:spPr/>
    </dgm:pt>
    <dgm:pt modelId="{E3AABA09-BD17-46EC-9FC6-28A54918D991}" type="pres">
      <dgm:prSet presAssocID="{E5DD3C55-74E3-4E8D-BCDB-F348B4EBAA4E}" presName="hierChild5" presStyleCnt="0"/>
      <dgm:spPr/>
    </dgm:pt>
    <dgm:pt modelId="{CE2335F4-0854-4C7A-B545-548887CA7610}" type="pres">
      <dgm:prSet presAssocID="{35933A19-0CCD-42B5-AA2D-40B534864570}" presName="hierChild3" presStyleCnt="0"/>
      <dgm:spPr/>
    </dgm:pt>
    <dgm:pt modelId="{8A2621EF-A3C3-4259-983E-AFA0D5929850}" type="pres">
      <dgm:prSet presAssocID="{EFE8E850-AD0E-4A3E-89EB-94CE55A5E058}" presName="Name111" presStyleLbl="parChTrans1D2" presStyleIdx="3" presStyleCnt="4"/>
      <dgm:spPr/>
      <dgm:t>
        <a:bodyPr/>
        <a:lstStyle/>
        <a:p>
          <a:endParaRPr lang="fr-FR"/>
        </a:p>
      </dgm:t>
    </dgm:pt>
    <dgm:pt modelId="{22D66F55-553C-47A0-BBB2-0F41F7E589C9}" type="pres">
      <dgm:prSet presAssocID="{E8381ED0-E834-4051-8E54-D57AB3BECE3D}" presName="hierRoot3" presStyleCnt="0">
        <dgm:presLayoutVars>
          <dgm:hierBranch val="init"/>
        </dgm:presLayoutVars>
      </dgm:prSet>
      <dgm:spPr/>
    </dgm:pt>
    <dgm:pt modelId="{4F7D76F6-0833-45A8-A9B1-67378CB0DE5C}" type="pres">
      <dgm:prSet presAssocID="{E8381ED0-E834-4051-8E54-D57AB3BECE3D}" presName="rootComposite3" presStyleCnt="0"/>
      <dgm:spPr/>
    </dgm:pt>
    <dgm:pt modelId="{13EFDD5D-640C-4C7D-852E-B875A556044F}" type="pres">
      <dgm:prSet presAssocID="{E8381ED0-E834-4051-8E54-D57AB3BECE3D}" presName="rootText3" presStyleLbl="asst1" presStyleIdx="0" presStyleCnt="1">
        <dgm:presLayoutVars>
          <dgm:chPref val="3"/>
        </dgm:presLayoutVars>
      </dgm:prSet>
      <dgm:spPr/>
      <dgm:t>
        <a:bodyPr/>
        <a:lstStyle/>
        <a:p>
          <a:endParaRPr lang="fr-FR"/>
        </a:p>
      </dgm:t>
    </dgm:pt>
    <dgm:pt modelId="{10CA74B7-63F6-4C74-BF0A-96AFB46112D4}" type="pres">
      <dgm:prSet presAssocID="{E8381ED0-E834-4051-8E54-D57AB3BECE3D}" presName="rootConnector3" presStyleLbl="asst1" presStyleIdx="0" presStyleCnt="1"/>
      <dgm:spPr/>
      <dgm:t>
        <a:bodyPr/>
        <a:lstStyle/>
        <a:p>
          <a:endParaRPr lang="fr-FR"/>
        </a:p>
      </dgm:t>
    </dgm:pt>
    <dgm:pt modelId="{4BC55B39-35D0-454E-BD44-E422318C465F}" type="pres">
      <dgm:prSet presAssocID="{E8381ED0-E834-4051-8E54-D57AB3BECE3D}" presName="hierChild6" presStyleCnt="0"/>
      <dgm:spPr/>
    </dgm:pt>
    <dgm:pt modelId="{E4A9E6E3-28C9-4D4C-B9F5-76C6702DEDD9}" type="pres">
      <dgm:prSet presAssocID="{E8381ED0-E834-4051-8E54-D57AB3BECE3D}" presName="hierChild7" presStyleCnt="0"/>
      <dgm:spPr/>
    </dgm:pt>
  </dgm:ptLst>
  <dgm:cxnLst>
    <dgm:cxn modelId="{FD41BDF6-B3DB-4D33-AB38-7B330A818D6C}" type="presOf" srcId="{5756C23B-2354-419C-AB8B-5F41F60F9595}" destId="{0472AE95-2308-4E03-8598-4A75EFC7DDFA}" srcOrd="0" destOrd="0" presId="urn:microsoft.com/office/officeart/2005/8/layout/orgChart1"/>
    <dgm:cxn modelId="{79B8F5A1-E926-4576-8B48-F3CF1C03F6E1}" srcId="{35933A19-0CCD-42B5-AA2D-40B534864570}" destId="{E5DD3C55-74E3-4E8D-BCDB-F348B4EBAA4E}" srcOrd="3" destOrd="0" parTransId="{5EBDB2A2-9F8F-4F49-A037-E01BE7E775AB}" sibTransId="{3D3D70E3-FAAF-4BC6-8274-D9CB5D9DA291}"/>
    <dgm:cxn modelId="{BE979C6A-7470-4DCD-B575-E7745A1A0B63}" type="presOf" srcId="{E8381ED0-E834-4051-8E54-D57AB3BECE3D}" destId="{13EFDD5D-640C-4C7D-852E-B875A556044F}" srcOrd="0" destOrd="0" presId="urn:microsoft.com/office/officeart/2005/8/layout/orgChart1"/>
    <dgm:cxn modelId="{182CAE60-9554-47BC-B860-0B131ACB77C8}" type="presOf" srcId="{78342A3B-5F8A-4055-A88A-3C22FF92D324}" destId="{6B3FD844-1D60-46DA-9D50-B97C7C8C76B8}" srcOrd="0" destOrd="0" presId="urn:microsoft.com/office/officeart/2005/8/layout/orgChart1"/>
    <dgm:cxn modelId="{E93ACDFA-D0BB-4E98-9173-619169E2CABB}" srcId="{35933A19-0CCD-42B5-AA2D-40B534864570}" destId="{5756C23B-2354-419C-AB8B-5F41F60F9595}" srcOrd="2" destOrd="0" parTransId="{1B9DCE11-DBCE-4AE6-BB67-6977EF166C05}" sibTransId="{F09B51D0-BABD-43A0-91C6-8A887CB9D541}"/>
    <dgm:cxn modelId="{FDCA7E41-53EE-4C46-B5E2-A308F434D1C0}" type="presOf" srcId="{78342A3B-5F8A-4055-A88A-3C22FF92D324}" destId="{2D35FCD1-4854-4327-B911-86CFC382D209}" srcOrd="1" destOrd="0" presId="urn:microsoft.com/office/officeart/2005/8/layout/orgChart1"/>
    <dgm:cxn modelId="{FF4CE160-3F13-4827-9F08-9433A1A238A7}" srcId="{89DC7E17-FCB0-4347-AFBE-2D8A413DE84E}" destId="{35933A19-0CCD-42B5-AA2D-40B534864570}" srcOrd="0" destOrd="0" parTransId="{0AAF3BF5-5548-46ED-B507-B4BB4A511507}" sibTransId="{3B7746EB-B974-4178-9A24-913EE40957D4}"/>
    <dgm:cxn modelId="{8DF0E02F-62A4-4A40-A29D-18E77E992F7B}" srcId="{35933A19-0CCD-42B5-AA2D-40B534864570}" destId="{78342A3B-5F8A-4055-A88A-3C22FF92D324}" srcOrd="1" destOrd="0" parTransId="{09C42BD3-DFDF-47D1-9D7D-4770EE045C61}" sibTransId="{B8D66A69-1306-499B-B9FD-DEB2831322F3}"/>
    <dgm:cxn modelId="{992BCF04-B6A3-4F1D-8184-A8D15137CC20}" type="presOf" srcId="{35933A19-0CCD-42B5-AA2D-40B534864570}" destId="{0415E134-642D-4BEC-B546-F38600EF2AC7}" srcOrd="0" destOrd="0" presId="urn:microsoft.com/office/officeart/2005/8/layout/orgChart1"/>
    <dgm:cxn modelId="{11A3E145-2D5E-4B2C-89A4-587A3B772852}" type="presOf" srcId="{5EBDB2A2-9F8F-4F49-A037-E01BE7E775AB}" destId="{64D70F02-D06F-4879-ABB4-675DC5521346}" srcOrd="0" destOrd="0" presId="urn:microsoft.com/office/officeart/2005/8/layout/orgChart1"/>
    <dgm:cxn modelId="{77932A46-BBCE-4732-9332-A37052854E9D}" type="presOf" srcId="{35933A19-0CCD-42B5-AA2D-40B534864570}" destId="{8E1DC260-A1E7-449E-A38B-BAA067E34981}" srcOrd="1" destOrd="0" presId="urn:microsoft.com/office/officeart/2005/8/layout/orgChart1"/>
    <dgm:cxn modelId="{79EA2D86-4AC9-4DAA-B877-C21B2786882C}" type="presOf" srcId="{EFE8E850-AD0E-4A3E-89EB-94CE55A5E058}" destId="{8A2621EF-A3C3-4259-983E-AFA0D5929850}" srcOrd="0" destOrd="0" presId="urn:microsoft.com/office/officeart/2005/8/layout/orgChart1"/>
    <dgm:cxn modelId="{1755F8E0-B184-4CBA-9643-12DB5F7ED581}" type="presOf" srcId="{1B9DCE11-DBCE-4AE6-BB67-6977EF166C05}" destId="{9D84838F-0125-48AC-94DA-1D1F780998A0}" srcOrd="0" destOrd="0" presId="urn:microsoft.com/office/officeart/2005/8/layout/orgChart1"/>
    <dgm:cxn modelId="{4862C3D2-0AB4-4155-B796-8A5713F0B0BE}" type="presOf" srcId="{E5DD3C55-74E3-4E8D-BCDB-F348B4EBAA4E}" destId="{A3FF60A2-83B1-4FDF-8218-2BDC774C9A37}" srcOrd="1" destOrd="0" presId="urn:microsoft.com/office/officeart/2005/8/layout/orgChart1"/>
    <dgm:cxn modelId="{CA22F4DC-864C-4E68-8098-8C108F15BB32}" type="presOf" srcId="{89DC7E17-FCB0-4347-AFBE-2D8A413DE84E}" destId="{5D4D8EA6-2971-4A54-B342-397644F557DD}" srcOrd="0" destOrd="0" presId="urn:microsoft.com/office/officeart/2005/8/layout/orgChart1"/>
    <dgm:cxn modelId="{0CC50B18-E92C-4D8C-B24D-ADE836B58471}" type="presOf" srcId="{5756C23B-2354-419C-AB8B-5F41F60F9595}" destId="{B3D84D0E-605B-4463-A548-2C1B7E7DCECC}" srcOrd="1" destOrd="0" presId="urn:microsoft.com/office/officeart/2005/8/layout/orgChart1"/>
    <dgm:cxn modelId="{0D1CEED9-478C-4DEF-A8A2-55CCF793E637}" type="presOf" srcId="{09C42BD3-DFDF-47D1-9D7D-4770EE045C61}" destId="{2A046663-8F79-474B-83C3-7464E16FA895}" srcOrd="0" destOrd="0" presId="urn:microsoft.com/office/officeart/2005/8/layout/orgChart1"/>
    <dgm:cxn modelId="{A820F970-16CB-41FF-97FE-BFE9BA95C7BD}" type="presOf" srcId="{E5DD3C55-74E3-4E8D-BCDB-F348B4EBAA4E}" destId="{011C9149-8A19-48B3-9093-E1168FCBC7C2}" srcOrd="0" destOrd="0" presId="urn:microsoft.com/office/officeart/2005/8/layout/orgChart1"/>
    <dgm:cxn modelId="{52A3EDE5-286D-405F-85AA-EAC965EC95A2}" srcId="{35933A19-0CCD-42B5-AA2D-40B534864570}" destId="{E8381ED0-E834-4051-8E54-D57AB3BECE3D}" srcOrd="0" destOrd="0" parTransId="{EFE8E850-AD0E-4A3E-89EB-94CE55A5E058}" sibTransId="{1AE4231A-176B-4EEC-8828-BD9F2C087BB5}"/>
    <dgm:cxn modelId="{1B3FB730-237F-47D7-90C3-BA819924169B}" type="presOf" srcId="{E8381ED0-E834-4051-8E54-D57AB3BECE3D}" destId="{10CA74B7-63F6-4C74-BF0A-96AFB46112D4}" srcOrd="1" destOrd="0" presId="urn:microsoft.com/office/officeart/2005/8/layout/orgChart1"/>
    <dgm:cxn modelId="{6AFC368C-B609-497D-96CB-F3CBA07BA02D}" type="presParOf" srcId="{5D4D8EA6-2971-4A54-B342-397644F557DD}" destId="{96F03B8C-E49B-42DD-ABB5-317C7C0CD72D}" srcOrd="0" destOrd="0" presId="urn:microsoft.com/office/officeart/2005/8/layout/orgChart1"/>
    <dgm:cxn modelId="{31F2EDC3-A467-40D0-A4FF-9C09EBB444DE}" type="presParOf" srcId="{96F03B8C-E49B-42DD-ABB5-317C7C0CD72D}" destId="{2D3FF55B-FB90-446B-A747-79908BE85E8E}" srcOrd="0" destOrd="0" presId="urn:microsoft.com/office/officeart/2005/8/layout/orgChart1"/>
    <dgm:cxn modelId="{A7752B62-8CA4-473F-805E-8CAA5103F6FC}" type="presParOf" srcId="{2D3FF55B-FB90-446B-A747-79908BE85E8E}" destId="{0415E134-642D-4BEC-B546-F38600EF2AC7}" srcOrd="0" destOrd="0" presId="urn:microsoft.com/office/officeart/2005/8/layout/orgChart1"/>
    <dgm:cxn modelId="{07D9BE7A-CBEF-458E-BBC3-F06FD64B3320}" type="presParOf" srcId="{2D3FF55B-FB90-446B-A747-79908BE85E8E}" destId="{8E1DC260-A1E7-449E-A38B-BAA067E34981}" srcOrd="1" destOrd="0" presId="urn:microsoft.com/office/officeart/2005/8/layout/orgChart1"/>
    <dgm:cxn modelId="{74AB1D43-5016-4D5E-9C18-2D5E4C286502}" type="presParOf" srcId="{96F03B8C-E49B-42DD-ABB5-317C7C0CD72D}" destId="{EEBBD03E-CE78-4545-8B21-C6248DCF16D0}" srcOrd="1" destOrd="0" presId="urn:microsoft.com/office/officeart/2005/8/layout/orgChart1"/>
    <dgm:cxn modelId="{2813D6AC-102A-4640-9B94-55C60E72F200}" type="presParOf" srcId="{EEBBD03E-CE78-4545-8B21-C6248DCF16D0}" destId="{2A046663-8F79-474B-83C3-7464E16FA895}" srcOrd="0" destOrd="0" presId="urn:microsoft.com/office/officeart/2005/8/layout/orgChart1"/>
    <dgm:cxn modelId="{430A5B0A-5EEF-4B56-A75F-BF3A0703275F}" type="presParOf" srcId="{EEBBD03E-CE78-4545-8B21-C6248DCF16D0}" destId="{4CB5C0EC-A58D-43FA-BB50-0476F6D9861B}" srcOrd="1" destOrd="0" presId="urn:microsoft.com/office/officeart/2005/8/layout/orgChart1"/>
    <dgm:cxn modelId="{2C4CAA7F-753D-47F0-9785-D430C0BD0A7B}" type="presParOf" srcId="{4CB5C0EC-A58D-43FA-BB50-0476F6D9861B}" destId="{85AE8B61-4082-4F54-B962-E242639787C8}" srcOrd="0" destOrd="0" presId="urn:microsoft.com/office/officeart/2005/8/layout/orgChart1"/>
    <dgm:cxn modelId="{336A0F25-F40A-4CB6-89F1-10145E5DEF93}" type="presParOf" srcId="{85AE8B61-4082-4F54-B962-E242639787C8}" destId="{6B3FD844-1D60-46DA-9D50-B97C7C8C76B8}" srcOrd="0" destOrd="0" presId="urn:microsoft.com/office/officeart/2005/8/layout/orgChart1"/>
    <dgm:cxn modelId="{7EDDA849-BC6E-478C-A4DD-CDBE630211C0}" type="presParOf" srcId="{85AE8B61-4082-4F54-B962-E242639787C8}" destId="{2D35FCD1-4854-4327-B911-86CFC382D209}" srcOrd="1" destOrd="0" presId="urn:microsoft.com/office/officeart/2005/8/layout/orgChart1"/>
    <dgm:cxn modelId="{079956B9-EF77-4497-B0BD-079F3B325E5F}" type="presParOf" srcId="{4CB5C0EC-A58D-43FA-BB50-0476F6D9861B}" destId="{CF2A6916-E01A-4B06-9A7F-82D4AB878DA6}" srcOrd="1" destOrd="0" presId="urn:microsoft.com/office/officeart/2005/8/layout/orgChart1"/>
    <dgm:cxn modelId="{899BBB89-5B44-4E4B-92F5-63B4FC7FCCEB}" type="presParOf" srcId="{4CB5C0EC-A58D-43FA-BB50-0476F6D9861B}" destId="{A65E2959-99DC-44D3-8C5C-B23F77D0CFE2}" srcOrd="2" destOrd="0" presId="urn:microsoft.com/office/officeart/2005/8/layout/orgChart1"/>
    <dgm:cxn modelId="{216DBCE6-EC14-48AE-A044-35B922FA5C02}" type="presParOf" srcId="{EEBBD03E-CE78-4545-8B21-C6248DCF16D0}" destId="{9D84838F-0125-48AC-94DA-1D1F780998A0}" srcOrd="2" destOrd="0" presId="urn:microsoft.com/office/officeart/2005/8/layout/orgChart1"/>
    <dgm:cxn modelId="{680C7F45-FB43-4FBA-9148-DE5FD350B773}" type="presParOf" srcId="{EEBBD03E-CE78-4545-8B21-C6248DCF16D0}" destId="{6D9E28F7-D03D-4627-9010-40E6EDCB97A8}" srcOrd="3" destOrd="0" presId="urn:microsoft.com/office/officeart/2005/8/layout/orgChart1"/>
    <dgm:cxn modelId="{5B27FC2F-A1C9-4AF5-B323-FEE3CDB21462}" type="presParOf" srcId="{6D9E28F7-D03D-4627-9010-40E6EDCB97A8}" destId="{2E55E110-B51C-4569-9F67-69348C448DEB}" srcOrd="0" destOrd="0" presId="urn:microsoft.com/office/officeart/2005/8/layout/orgChart1"/>
    <dgm:cxn modelId="{CA944A3E-2A06-4ECE-AA1F-8C4045AD9BE9}" type="presParOf" srcId="{2E55E110-B51C-4569-9F67-69348C448DEB}" destId="{0472AE95-2308-4E03-8598-4A75EFC7DDFA}" srcOrd="0" destOrd="0" presId="urn:microsoft.com/office/officeart/2005/8/layout/orgChart1"/>
    <dgm:cxn modelId="{3B0F3FCB-5030-4D48-A50F-4E1A9E619EE4}" type="presParOf" srcId="{2E55E110-B51C-4569-9F67-69348C448DEB}" destId="{B3D84D0E-605B-4463-A548-2C1B7E7DCECC}" srcOrd="1" destOrd="0" presId="urn:microsoft.com/office/officeart/2005/8/layout/orgChart1"/>
    <dgm:cxn modelId="{3AF5E468-3E5B-436D-A185-EC843F33E746}" type="presParOf" srcId="{6D9E28F7-D03D-4627-9010-40E6EDCB97A8}" destId="{EFADC001-A920-48BC-AC46-4AB06A349DFC}" srcOrd="1" destOrd="0" presId="urn:microsoft.com/office/officeart/2005/8/layout/orgChart1"/>
    <dgm:cxn modelId="{F2DFE6DA-06A9-4440-A3BC-5CD15028C005}" type="presParOf" srcId="{6D9E28F7-D03D-4627-9010-40E6EDCB97A8}" destId="{E0F0AA91-D27A-4704-954B-D7087D46442F}" srcOrd="2" destOrd="0" presId="urn:microsoft.com/office/officeart/2005/8/layout/orgChart1"/>
    <dgm:cxn modelId="{2F09D16E-508A-48A2-8E62-8AAE1E5A0B5C}" type="presParOf" srcId="{EEBBD03E-CE78-4545-8B21-C6248DCF16D0}" destId="{64D70F02-D06F-4879-ABB4-675DC5521346}" srcOrd="4" destOrd="0" presId="urn:microsoft.com/office/officeart/2005/8/layout/orgChart1"/>
    <dgm:cxn modelId="{9AF8A5FE-891C-4077-9D94-00518517EBDF}" type="presParOf" srcId="{EEBBD03E-CE78-4545-8B21-C6248DCF16D0}" destId="{F662A57C-E005-45FB-8B7B-7408D7384386}" srcOrd="5" destOrd="0" presId="urn:microsoft.com/office/officeart/2005/8/layout/orgChart1"/>
    <dgm:cxn modelId="{394F2BEB-47CD-4255-82A5-317436FBDB56}" type="presParOf" srcId="{F662A57C-E005-45FB-8B7B-7408D7384386}" destId="{3926112A-668F-41E0-9CCC-9222B53062B1}" srcOrd="0" destOrd="0" presId="urn:microsoft.com/office/officeart/2005/8/layout/orgChart1"/>
    <dgm:cxn modelId="{388DE184-5C00-4D55-A944-09AA0B10F127}" type="presParOf" srcId="{3926112A-668F-41E0-9CCC-9222B53062B1}" destId="{011C9149-8A19-48B3-9093-E1168FCBC7C2}" srcOrd="0" destOrd="0" presId="urn:microsoft.com/office/officeart/2005/8/layout/orgChart1"/>
    <dgm:cxn modelId="{424A4031-2250-42A0-AEF3-48178165DAC9}" type="presParOf" srcId="{3926112A-668F-41E0-9CCC-9222B53062B1}" destId="{A3FF60A2-83B1-4FDF-8218-2BDC774C9A37}" srcOrd="1" destOrd="0" presId="urn:microsoft.com/office/officeart/2005/8/layout/orgChart1"/>
    <dgm:cxn modelId="{8D6C93F5-3066-4794-98C3-45081E0A5F40}" type="presParOf" srcId="{F662A57C-E005-45FB-8B7B-7408D7384386}" destId="{B2FA72F0-69E1-4F4F-A704-9B3D5D0A2207}" srcOrd="1" destOrd="0" presId="urn:microsoft.com/office/officeart/2005/8/layout/orgChart1"/>
    <dgm:cxn modelId="{3B54E6CB-9542-4030-B5E0-433FA928EBCB}" type="presParOf" srcId="{F662A57C-E005-45FB-8B7B-7408D7384386}" destId="{E3AABA09-BD17-46EC-9FC6-28A54918D991}" srcOrd="2" destOrd="0" presId="urn:microsoft.com/office/officeart/2005/8/layout/orgChart1"/>
    <dgm:cxn modelId="{31A35D06-CB63-40EE-A0D9-30BA9DB63EAB}" type="presParOf" srcId="{96F03B8C-E49B-42DD-ABB5-317C7C0CD72D}" destId="{CE2335F4-0854-4C7A-B545-548887CA7610}" srcOrd="2" destOrd="0" presId="urn:microsoft.com/office/officeart/2005/8/layout/orgChart1"/>
    <dgm:cxn modelId="{3F09499B-6EF9-4376-81D7-A132E85947AC}" type="presParOf" srcId="{CE2335F4-0854-4C7A-B545-548887CA7610}" destId="{8A2621EF-A3C3-4259-983E-AFA0D5929850}" srcOrd="0" destOrd="0" presId="urn:microsoft.com/office/officeart/2005/8/layout/orgChart1"/>
    <dgm:cxn modelId="{7BFBBC98-775F-42E1-A8AC-B83DB92D685B}" type="presParOf" srcId="{CE2335F4-0854-4C7A-B545-548887CA7610}" destId="{22D66F55-553C-47A0-BBB2-0F41F7E589C9}" srcOrd="1" destOrd="0" presId="urn:microsoft.com/office/officeart/2005/8/layout/orgChart1"/>
    <dgm:cxn modelId="{26085075-A1DE-458B-A08D-2D408D3199C6}" type="presParOf" srcId="{22D66F55-553C-47A0-BBB2-0F41F7E589C9}" destId="{4F7D76F6-0833-45A8-A9B1-67378CB0DE5C}" srcOrd="0" destOrd="0" presId="urn:microsoft.com/office/officeart/2005/8/layout/orgChart1"/>
    <dgm:cxn modelId="{B8B03E6C-F6EE-46D1-B6C5-AFD2A4761515}" type="presParOf" srcId="{4F7D76F6-0833-45A8-A9B1-67378CB0DE5C}" destId="{13EFDD5D-640C-4C7D-852E-B875A556044F}" srcOrd="0" destOrd="0" presId="urn:microsoft.com/office/officeart/2005/8/layout/orgChart1"/>
    <dgm:cxn modelId="{48752CC4-C9CE-4287-BF17-99CE2B151B8C}" type="presParOf" srcId="{4F7D76F6-0833-45A8-A9B1-67378CB0DE5C}" destId="{10CA74B7-63F6-4C74-BF0A-96AFB46112D4}" srcOrd="1" destOrd="0" presId="urn:microsoft.com/office/officeart/2005/8/layout/orgChart1"/>
    <dgm:cxn modelId="{A41F2C5C-A5D9-4E0F-A221-853E74BBDA4B}" type="presParOf" srcId="{22D66F55-553C-47A0-BBB2-0F41F7E589C9}" destId="{4BC55B39-35D0-454E-BD44-E422318C465F}" srcOrd="1" destOrd="0" presId="urn:microsoft.com/office/officeart/2005/8/layout/orgChart1"/>
    <dgm:cxn modelId="{D6F78798-72E1-46D4-8AD0-39D84E7ADB2E}" type="presParOf" srcId="{22D66F55-553C-47A0-BBB2-0F41F7E589C9}" destId="{E4A9E6E3-28C9-4D4C-B9F5-76C6702DEDD9}"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09BAB061-5E7B-4F91-A75C-19C0AC6C027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7D5EA23F-30E5-4F58-85A9-5F5470D7DEDA}">
      <dgm:prSet phldrT="[Texte]"/>
      <dgm:spPr>
        <a:solidFill>
          <a:srgbClr val="00B050"/>
        </a:solidFill>
      </dgm:spPr>
      <dgm:t>
        <a:bodyPr/>
        <a:lstStyle/>
        <a:p>
          <a:endParaRPr lang="fr-FR" dirty="0"/>
        </a:p>
      </dgm:t>
    </dgm:pt>
    <dgm:pt modelId="{4AAD8912-BFD4-4917-828B-C45793E34F9D}" type="parTrans" cxnId="{7DFC3066-D592-43C1-8E17-A6B21BDEE416}">
      <dgm:prSet/>
      <dgm:spPr/>
      <dgm:t>
        <a:bodyPr/>
        <a:lstStyle/>
        <a:p>
          <a:endParaRPr lang="fr-FR"/>
        </a:p>
      </dgm:t>
    </dgm:pt>
    <dgm:pt modelId="{0A22AC39-9A24-4D01-BA22-4403E00BFFDC}" type="sibTrans" cxnId="{7DFC3066-D592-43C1-8E17-A6B21BDEE416}">
      <dgm:prSet/>
      <dgm:spPr/>
      <dgm:t>
        <a:bodyPr/>
        <a:lstStyle/>
        <a:p>
          <a:endParaRPr lang="fr-FR"/>
        </a:p>
      </dgm:t>
    </dgm:pt>
    <dgm:pt modelId="{596ACDE5-58F0-4F85-A8FD-FECCF541109C}">
      <dgm:prSet phldrT="[Texte]"/>
      <dgm:spPr>
        <a:solidFill>
          <a:srgbClr val="00B050"/>
        </a:solidFill>
      </dgm:spPr>
      <dgm:t>
        <a:bodyPr/>
        <a:lstStyle/>
        <a:p>
          <a:r>
            <a:rPr lang="fr-FR" b="1" i="1" dirty="0" smtClean="0"/>
            <a:t>Resistance  d’isolement se mesure par le prélèvement de la tension entre  2électrodes en contact avec  l’échantillon divisé par le courant</a:t>
          </a:r>
          <a:endParaRPr lang="fr-FR" b="1" i="1" dirty="0"/>
        </a:p>
      </dgm:t>
    </dgm:pt>
    <dgm:pt modelId="{170C024E-15E1-4EB8-90C3-9326B99224B2}" type="parTrans" cxnId="{8A758909-74D3-4BBC-8181-5A4EDE1D62EF}">
      <dgm:prSet/>
      <dgm:spPr/>
      <dgm:t>
        <a:bodyPr/>
        <a:lstStyle/>
        <a:p>
          <a:endParaRPr lang="fr-FR"/>
        </a:p>
      </dgm:t>
    </dgm:pt>
    <dgm:pt modelId="{537861FF-F539-43DD-AB57-F71D1F23EBB7}" type="sibTrans" cxnId="{8A758909-74D3-4BBC-8181-5A4EDE1D62EF}">
      <dgm:prSet/>
      <dgm:spPr/>
      <dgm:t>
        <a:bodyPr/>
        <a:lstStyle/>
        <a:p>
          <a:endParaRPr lang="fr-FR"/>
        </a:p>
      </dgm:t>
    </dgm:pt>
    <dgm:pt modelId="{5DE0C7D6-AF33-4DC6-AC20-83FAEAD23C95}">
      <dgm:prSet phldrT="[Texte]"/>
      <dgm:spPr>
        <a:solidFill>
          <a:schemeClr val="accent6">
            <a:lumMod val="40000"/>
            <a:lumOff val="60000"/>
          </a:schemeClr>
        </a:solidFill>
      </dgm:spPr>
      <dgm:t>
        <a:bodyPr/>
        <a:lstStyle/>
        <a:p>
          <a:r>
            <a:rPr lang="fr-FR" b="1" dirty="0" smtClean="0">
              <a:solidFill>
                <a:schemeClr val="tx1"/>
              </a:solidFill>
            </a:rPr>
            <a:t>RESISTANCE SUPERFICIELLE</a:t>
          </a:r>
          <a:endParaRPr lang="fr-FR" b="1" dirty="0">
            <a:solidFill>
              <a:schemeClr val="tx1"/>
            </a:solidFill>
          </a:endParaRPr>
        </a:p>
      </dgm:t>
    </dgm:pt>
    <dgm:pt modelId="{CB52E9EF-419F-4C19-82C0-33FD1659911F}" type="parTrans" cxnId="{D983361A-25EC-4C8E-B2A1-2E7553BD004D}">
      <dgm:prSet/>
      <dgm:spPr/>
      <dgm:t>
        <a:bodyPr/>
        <a:lstStyle/>
        <a:p>
          <a:endParaRPr lang="fr-FR"/>
        </a:p>
      </dgm:t>
    </dgm:pt>
    <dgm:pt modelId="{DA9ED767-A79F-4E7A-85F4-1CBB1E17565A}" type="sibTrans" cxnId="{D983361A-25EC-4C8E-B2A1-2E7553BD004D}">
      <dgm:prSet/>
      <dgm:spPr/>
      <dgm:t>
        <a:bodyPr/>
        <a:lstStyle/>
        <a:p>
          <a:endParaRPr lang="fr-FR"/>
        </a:p>
      </dgm:t>
    </dgm:pt>
    <dgm:pt modelId="{389BFC21-4585-4B25-B6FE-BB3E8ED656B6}">
      <dgm:prSet phldrT="[Texte]"/>
      <dgm:spPr>
        <a:solidFill>
          <a:schemeClr val="accent6">
            <a:lumMod val="40000"/>
            <a:lumOff val="60000"/>
          </a:schemeClr>
        </a:solidFill>
      </dgm:spPr>
      <dgm:t>
        <a:bodyPr/>
        <a:lstStyle/>
        <a:p>
          <a:r>
            <a:rPr lang="fr-FR" dirty="0" smtClean="0">
              <a:solidFill>
                <a:schemeClr val="tx1">
                  <a:lumMod val="95000"/>
                  <a:lumOff val="5000"/>
                </a:schemeClr>
              </a:solidFill>
            </a:rPr>
            <a:t>Resistance de surface =tension continue  entre 2 électrodes placées sur la même face de l’éprouvette  divisée par le courant qui y circule selon le régime établi</a:t>
          </a:r>
          <a:endParaRPr lang="fr-FR" dirty="0">
            <a:solidFill>
              <a:schemeClr val="tx1">
                <a:lumMod val="95000"/>
                <a:lumOff val="5000"/>
              </a:schemeClr>
            </a:solidFill>
          </a:endParaRPr>
        </a:p>
      </dgm:t>
    </dgm:pt>
    <dgm:pt modelId="{738B33E2-4220-4746-A80E-C902695AC5C0}" type="parTrans" cxnId="{C92B3047-644C-4D23-BC2E-FCB883677BCD}">
      <dgm:prSet/>
      <dgm:spPr/>
      <dgm:t>
        <a:bodyPr/>
        <a:lstStyle/>
        <a:p>
          <a:endParaRPr lang="fr-FR"/>
        </a:p>
      </dgm:t>
    </dgm:pt>
    <dgm:pt modelId="{4BA2A0BB-D616-4C56-B120-B62CCC85F2B4}" type="sibTrans" cxnId="{C92B3047-644C-4D23-BC2E-FCB883677BCD}">
      <dgm:prSet/>
      <dgm:spPr/>
      <dgm:t>
        <a:bodyPr/>
        <a:lstStyle/>
        <a:p>
          <a:endParaRPr lang="fr-FR"/>
        </a:p>
      </dgm:t>
    </dgm:pt>
    <dgm:pt modelId="{17AB4FE3-F9DD-48C1-BE18-41D3038F6962}">
      <dgm:prSet phldrT="[Texte]"/>
      <dgm:spPr>
        <a:solidFill>
          <a:schemeClr val="accent6">
            <a:lumMod val="40000"/>
            <a:lumOff val="60000"/>
          </a:schemeClr>
        </a:solidFill>
      </dgm:spPr>
      <dgm:t>
        <a:bodyPr/>
        <a:lstStyle/>
        <a:p>
          <a:r>
            <a:rPr lang="fr-FR" b="1" i="1" u="sng" dirty="0" smtClean="0">
              <a:solidFill>
                <a:srgbClr val="FF0000"/>
              </a:solidFill>
            </a:rPr>
            <a:t>à ne pas tenir en compte du phénomène de POLARISATION</a:t>
          </a:r>
          <a:endParaRPr lang="fr-FR" b="1" i="1" u="sng" dirty="0">
            <a:solidFill>
              <a:srgbClr val="FF0000"/>
            </a:solidFill>
          </a:endParaRPr>
        </a:p>
      </dgm:t>
    </dgm:pt>
    <dgm:pt modelId="{1CA326D9-FBD7-4CF8-8EEE-81216AC80D7B}" type="parTrans" cxnId="{56FFC0E1-45C4-452B-99E3-2938F8BF4ADB}">
      <dgm:prSet/>
      <dgm:spPr/>
      <dgm:t>
        <a:bodyPr/>
        <a:lstStyle/>
        <a:p>
          <a:endParaRPr lang="fr-FR"/>
        </a:p>
      </dgm:t>
    </dgm:pt>
    <dgm:pt modelId="{7C3C0FE3-E49B-4D8E-B77E-EF29F2A2234A}" type="sibTrans" cxnId="{56FFC0E1-45C4-452B-99E3-2938F8BF4ADB}">
      <dgm:prSet/>
      <dgm:spPr/>
      <dgm:t>
        <a:bodyPr/>
        <a:lstStyle/>
        <a:p>
          <a:endParaRPr lang="fr-FR"/>
        </a:p>
      </dgm:t>
    </dgm:pt>
    <dgm:pt modelId="{358D0625-4CD1-401A-ACBA-7C9A35953472}">
      <dgm:prSet phldrT="[Texte]"/>
      <dgm:spPr/>
      <dgm:t>
        <a:bodyPr/>
        <a:lstStyle/>
        <a:p>
          <a:r>
            <a:rPr lang="fr-FR" b="1" dirty="0" smtClean="0">
              <a:solidFill>
                <a:schemeClr val="tx1"/>
              </a:solidFill>
            </a:rPr>
            <a:t>RESISTANCE TRANSVERSALE</a:t>
          </a:r>
          <a:endParaRPr lang="fr-FR" b="1" dirty="0">
            <a:solidFill>
              <a:schemeClr val="tx1"/>
            </a:solidFill>
          </a:endParaRPr>
        </a:p>
      </dgm:t>
    </dgm:pt>
    <dgm:pt modelId="{6FE88A98-6643-448C-AD8C-4CC6CBD3B020}" type="parTrans" cxnId="{E8B97FEA-FB26-4A70-AAF7-E0E18668C0EF}">
      <dgm:prSet/>
      <dgm:spPr/>
      <dgm:t>
        <a:bodyPr/>
        <a:lstStyle/>
        <a:p>
          <a:endParaRPr lang="fr-FR"/>
        </a:p>
      </dgm:t>
    </dgm:pt>
    <dgm:pt modelId="{72C43AEE-6697-4391-AF49-CACCC120D7CF}" type="sibTrans" cxnId="{E8B97FEA-FB26-4A70-AAF7-E0E18668C0EF}">
      <dgm:prSet/>
      <dgm:spPr/>
      <dgm:t>
        <a:bodyPr/>
        <a:lstStyle/>
        <a:p>
          <a:endParaRPr lang="fr-FR"/>
        </a:p>
      </dgm:t>
    </dgm:pt>
    <dgm:pt modelId="{975EB0C7-6B67-4AF3-88D1-27BFCC53BFB9}">
      <dgm:prSet phldrT="[Texte]"/>
      <dgm:spPr/>
      <dgm:t>
        <a:bodyPr/>
        <a:lstStyle/>
        <a:p>
          <a:r>
            <a:rPr lang="fr-FR" dirty="0" smtClean="0"/>
            <a:t>Resistance volumique= tension continue entre 2 électrodes situées sur 2 faces opposées de l’éprouvette divisée par le courant y circulant en régime établi( à exclure le courant de surface) </a:t>
          </a:r>
          <a:endParaRPr lang="fr-FR" dirty="0"/>
        </a:p>
      </dgm:t>
    </dgm:pt>
    <dgm:pt modelId="{C8B4F019-D139-4126-9703-31B7197B05E2}" type="parTrans" cxnId="{DAC32EF3-D521-45C3-98F7-5AB4097EDAF1}">
      <dgm:prSet/>
      <dgm:spPr/>
      <dgm:t>
        <a:bodyPr/>
        <a:lstStyle/>
        <a:p>
          <a:endParaRPr lang="fr-FR"/>
        </a:p>
      </dgm:t>
    </dgm:pt>
    <dgm:pt modelId="{DF9425C6-5196-422D-A600-DEB383CDDDC3}" type="sibTrans" cxnId="{DAC32EF3-D521-45C3-98F7-5AB4097EDAF1}">
      <dgm:prSet/>
      <dgm:spPr/>
      <dgm:t>
        <a:bodyPr/>
        <a:lstStyle/>
        <a:p>
          <a:endParaRPr lang="fr-FR"/>
        </a:p>
      </dgm:t>
    </dgm:pt>
    <dgm:pt modelId="{1686AC8D-949E-4663-9DCC-D5CE6B92B0D8}">
      <dgm:prSet phldrT="[Texte]"/>
      <dgm:spPr/>
      <dgm:t>
        <a:bodyPr/>
        <a:lstStyle/>
        <a:p>
          <a:r>
            <a:rPr lang="fr-FR" b="1" i="1" u="sng" dirty="0" smtClean="0">
              <a:solidFill>
                <a:srgbClr val="FFFF00"/>
              </a:solidFill>
            </a:rPr>
            <a:t>Les courant de Polarisation liés aux électrodes :à ne pas tenir en compte</a:t>
          </a:r>
          <a:r>
            <a:rPr lang="fr-FR" dirty="0" smtClean="0"/>
            <a:t>.</a:t>
          </a:r>
          <a:endParaRPr lang="fr-FR" dirty="0"/>
        </a:p>
      </dgm:t>
    </dgm:pt>
    <dgm:pt modelId="{D7392D10-CACB-4D70-A3FC-FB53043A58A7}" type="parTrans" cxnId="{1FD8938A-37B3-41DA-863F-81892381814C}">
      <dgm:prSet/>
      <dgm:spPr/>
      <dgm:t>
        <a:bodyPr/>
        <a:lstStyle/>
        <a:p>
          <a:endParaRPr lang="fr-FR"/>
        </a:p>
      </dgm:t>
    </dgm:pt>
    <dgm:pt modelId="{8AB57B27-1D9E-4F23-8583-07BB8C23797C}" type="sibTrans" cxnId="{1FD8938A-37B3-41DA-863F-81892381814C}">
      <dgm:prSet/>
      <dgm:spPr/>
      <dgm:t>
        <a:bodyPr/>
        <a:lstStyle/>
        <a:p>
          <a:endParaRPr lang="fr-FR"/>
        </a:p>
      </dgm:t>
    </dgm:pt>
    <dgm:pt modelId="{A15F35FA-B24D-4178-88CE-415061C976E0}" type="pres">
      <dgm:prSet presAssocID="{09BAB061-5E7B-4F91-A75C-19C0AC6C0276}" presName="linear" presStyleCnt="0">
        <dgm:presLayoutVars>
          <dgm:dir/>
          <dgm:resizeHandles val="exact"/>
        </dgm:presLayoutVars>
      </dgm:prSet>
      <dgm:spPr/>
      <dgm:t>
        <a:bodyPr/>
        <a:lstStyle/>
        <a:p>
          <a:endParaRPr lang="fr-FR"/>
        </a:p>
      </dgm:t>
    </dgm:pt>
    <dgm:pt modelId="{362E4AB0-4D6D-4E9E-8088-DFBB974CDB84}" type="pres">
      <dgm:prSet presAssocID="{7D5EA23F-30E5-4F58-85A9-5F5470D7DEDA}" presName="comp" presStyleCnt="0"/>
      <dgm:spPr/>
    </dgm:pt>
    <dgm:pt modelId="{62146980-4D99-414F-8CA7-2E5928A42446}" type="pres">
      <dgm:prSet presAssocID="{7D5EA23F-30E5-4F58-85A9-5F5470D7DEDA}" presName="box" presStyleLbl="node1" presStyleIdx="0" presStyleCnt="3"/>
      <dgm:spPr/>
      <dgm:t>
        <a:bodyPr/>
        <a:lstStyle/>
        <a:p>
          <a:endParaRPr lang="fr-FR"/>
        </a:p>
      </dgm:t>
    </dgm:pt>
    <dgm:pt modelId="{A9A4D7DC-0A12-4D49-A845-8A20FE112815}" type="pres">
      <dgm:prSet presAssocID="{7D5EA23F-30E5-4F58-85A9-5F5470D7DEDA}" presName="img" presStyleLbl="fgImgPlace1" presStyleIdx="0" presStyleCnt="3"/>
      <dgm:spPr>
        <a:solidFill>
          <a:schemeClr val="accent6">
            <a:lumMod val="40000"/>
            <a:lumOff val="60000"/>
          </a:schemeClr>
        </a:solidFill>
      </dgm:spPr>
    </dgm:pt>
    <dgm:pt modelId="{A6B2B96A-F571-4D71-A766-4CBDA10A3989}" type="pres">
      <dgm:prSet presAssocID="{7D5EA23F-30E5-4F58-85A9-5F5470D7DEDA}" presName="text" presStyleLbl="node1" presStyleIdx="0" presStyleCnt="3">
        <dgm:presLayoutVars>
          <dgm:bulletEnabled val="1"/>
        </dgm:presLayoutVars>
      </dgm:prSet>
      <dgm:spPr/>
      <dgm:t>
        <a:bodyPr/>
        <a:lstStyle/>
        <a:p>
          <a:endParaRPr lang="fr-FR"/>
        </a:p>
      </dgm:t>
    </dgm:pt>
    <dgm:pt modelId="{82D3581F-A037-4B71-A081-834BB590C834}" type="pres">
      <dgm:prSet presAssocID="{0A22AC39-9A24-4D01-BA22-4403E00BFFDC}" presName="spacer" presStyleCnt="0"/>
      <dgm:spPr/>
    </dgm:pt>
    <dgm:pt modelId="{2653F584-942C-4DAA-8629-246ACCA76F6B}" type="pres">
      <dgm:prSet presAssocID="{5DE0C7D6-AF33-4DC6-AC20-83FAEAD23C95}" presName="comp" presStyleCnt="0"/>
      <dgm:spPr/>
    </dgm:pt>
    <dgm:pt modelId="{528B6ECD-3E46-4C42-A4D6-1CA5D5283A5C}" type="pres">
      <dgm:prSet presAssocID="{5DE0C7D6-AF33-4DC6-AC20-83FAEAD23C95}" presName="box" presStyleLbl="node1" presStyleIdx="1" presStyleCnt="3"/>
      <dgm:spPr/>
      <dgm:t>
        <a:bodyPr/>
        <a:lstStyle/>
        <a:p>
          <a:endParaRPr lang="fr-FR"/>
        </a:p>
      </dgm:t>
    </dgm:pt>
    <dgm:pt modelId="{323BF109-9217-4B65-8C58-CEDC8D3F3A05}" type="pres">
      <dgm:prSet presAssocID="{5DE0C7D6-AF33-4DC6-AC20-83FAEAD23C95}" presName="img" presStyleLbl="fgImgPlace1" presStyleIdx="1" presStyleCnt="3"/>
      <dgm:spPr>
        <a:blipFill rotWithShape="0">
          <a:blip xmlns:r="http://schemas.openxmlformats.org/officeDocument/2006/relationships" r:embed="rId1"/>
          <a:stretch>
            <a:fillRect/>
          </a:stretch>
        </a:blipFill>
      </dgm:spPr>
    </dgm:pt>
    <dgm:pt modelId="{8B925F32-6BB1-45D7-B5F0-36CA50C7E884}" type="pres">
      <dgm:prSet presAssocID="{5DE0C7D6-AF33-4DC6-AC20-83FAEAD23C95}" presName="text" presStyleLbl="node1" presStyleIdx="1" presStyleCnt="3">
        <dgm:presLayoutVars>
          <dgm:bulletEnabled val="1"/>
        </dgm:presLayoutVars>
      </dgm:prSet>
      <dgm:spPr/>
      <dgm:t>
        <a:bodyPr/>
        <a:lstStyle/>
        <a:p>
          <a:endParaRPr lang="fr-FR"/>
        </a:p>
      </dgm:t>
    </dgm:pt>
    <dgm:pt modelId="{1D89DD03-AD42-4349-9DF8-DC5D748F43D8}" type="pres">
      <dgm:prSet presAssocID="{DA9ED767-A79F-4E7A-85F4-1CBB1E17565A}" presName="spacer" presStyleCnt="0"/>
      <dgm:spPr/>
    </dgm:pt>
    <dgm:pt modelId="{DC9E20BE-536A-4230-AF4C-293F79850B44}" type="pres">
      <dgm:prSet presAssocID="{358D0625-4CD1-401A-ACBA-7C9A35953472}" presName="comp" presStyleCnt="0"/>
      <dgm:spPr/>
    </dgm:pt>
    <dgm:pt modelId="{A7CEF8A1-345A-409A-9520-2FF7CCD63F8D}" type="pres">
      <dgm:prSet presAssocID="{358D0625-4CD1-401A-ACBA-7C9A35953472}" presName="box" presStyleLbl="node1" presStyleIdx="2" presStyleCnt="3" custLinFactNeighborY="-5455"/>
      <dgm:spPr/>
      <dgm:t>
        <a:bodyPr/>
        <a:lstStyle/>
        <a:p>
          <a:endParaRPr lang="fr-FR"/>
        </a:p>
      </dgm:t>
    </dgm:pt>
    <dgm:pt modelId="{0B96D70C-F7CB-4902-904D-73C9FAD43C74}" type="pres">
      <dgm:prSet presAssocID="{358D0625-4CD1-401A-ACBA-7C9A35953472}" presName="img" presStyleLbl="fgImgPlace1" presStyleIdx="2" presStyleCnt="3"/>
      <dgm:spPr>
        <a:blipFill rotWithShape="0">
          <a:blip xmlns:r="http://schemas.openxmlformats.org/officeDocument/2006/relationships" r:embed="rId2"/>
          <a:stretch>
            <a:fillRect/>
          </a:stretch>
        </a:blipFill>
      </dgm:spPr>
    </dgm:pt>
    <dgm:pt modelId="{29E6C4FC-CBD5-4671-8F5C-1BFE57E168BB}" type="pres">
      <dgm:prSet presAssocID="{358D0625-4CD1-401A-ACBA-7C9A35953472}" presName="text" presStyleLbl="node1" presStyleIdx="2" presStyleCnt="3">
        <dgm:presLayoutVars>
          <dgm:bulletEnabled val="1"/>
        </dgm:presLayoutVars>
      </dgm:prSet>
      <dgm:spPr/>
      <dgm:t>
        <a:bodyPr/>
        <a:lstStyle/>
        <a:p>
          <a:endParaRPr lang="fr-FR"/>
        </a:p>
      </dgm:t>
    </dgm:pt>
  </dgm:ptLst>
  <dgm:cxnLst>
    <dgm:cxn modelId="{D983361A-25EC-4C8E-B2A1-2E7553BD004D}" srcId="{09BAB061-5E7B-4F91-A75C-19C0AC6C0276}" destId="{5DE0C7D6-AF33-4DC6-AC20-83FAEAD23C95}" srcOrd="1" destOrd="0" parTransId="{CB52E9EF-419F-4C19-82C0-33FD1659911F}" sibTransId="{DA9ED767-A79F-4E7A-85F4-1CBB1E17565A}"/>
    <dgm:cxn modelId="{54532669-03C9-43C9-A2E4-3B06A243F8CE}" type="presOf" srcId="{358D0625-4CD1-401A-ACBA-7C9A35953472}" destId="{A7CEF8A1-345A-409A-9520-2FF7CCD63F8D}" srcOrd="0" destOrd="0" presId="urn:microsoft.com/office/officeart/2005/8/layout/vList4"/>
    <dgm:cxn modelId="{969BF0CA-61B2-44AD-9BDF-90777FB9428B}" type="presOf" srcId="{5DE0C7D6-AF33-4DC6-AC20-83FAEAD23C95}" destId="{8B925F32-6BB1-45D7-B5F0-36CA50C7E884}" srcOrd="1" destOrd="0" presId="urn:microsoft.com/office/officeart/2005/8/layout/vList4"/>
    <dgm:cxn modelId="{29C4DBBD-C36A-48FB-882D-D93EDB850871}" type="presOf" srcId="{596ACDE5-58F0-4F85-A8FD-FECCF541109C}" destId="{62146980-4D99-414F-8CA7-2E5928A42446}" srcOrd="0" destOrd="1" presId="urn:microsoft.com/office/officeart/2005/8/layout/vList4"/>
    <dgm:cxn modelId="{5CDC68FF-D9EA-4A83-A153-E054097958B7}" type="presOf" srcId="{358D0625-4CD1-401A-ACBA-7C9A35953472}" destId="{29E6C4FC-CBD5-4671-8F5C-1BFE57E168BB}" srcOrd="1" destOrd="0" presId="urn:microsoft.com/office/officeart/2005/8/layout/vList4"/>
    <dgm:cxn modelId="{1FD8938A-37B3-41DA-863F-81892381814C}" srcId="{358D0625-4CD1-401A-ACBA-7C9A35953472}" destId="{1686AC8D-949E-4663-9DCC-D5CE6B92B0D8}" srcOrd="1" destOrd="0" parTransId="{D7392D10-CACB-4D70-A3FC-FB53043A58A7}" sibTransId="{8AB57B27-1D9E-4F23-8583-07BB8C23797C}"/>
    <dgm:cxn modelId="{E91264CC-BBB7-41D6-B56E-F74356E23ABB}" type="presOf" srcId="{389BFC21-4585-4B25-B6FE-BB3E8ED656B6}" destId="{8B925F32-6BB1-45D7-B5F0-36CA50C7E884}" srcOrd="1" destOrd="1" presId="urn:microsoft.com/office/officeart/2005/8/layout/vList4"/>
    <dgm:cxn modelId="{364AA281-6EC0-4037-9644-3794DD6F31D9}" type="presOf" srcId="{17AB4FE3-F9DD-48C1-BE18-41D3038F6962}" destId="{8B925F32-6BB1-45D7-B5F0-36CA50C7E884}" srcOrd="1" destOrd="2" presId="urn:microsoft.com/office/officeart/2005/8/layout/vList4"/>
    <dgm:cxn modelId="{41AAB274-20FF-4C15-8935-EF99CF159A5D}" type="presOf" srcId="{975EB0C7-6B67-4AF3-88D1-27BFCC53BFB9}" destId="{29E6C4FC-CBD5-4671-8F5C-1BFE57E168BB}" srcOrd="1" destOrd="1" presId="urn:microsoft.com/office/officeart/2005/8/layout/vList4"/>
    <dgm:cxn modelId="{5D83B535-DE64-4B4D-8914-BADC0F74A72D}" type="presOf" srcId="{975EB0C7-6B67-4AF3-88D1-27BFCC53BFB9}" destId="{A7CEF8A1-345A-409A-9520-2FF7CCD63F8D}" srcOrd="0" destOrd="1" presId="urn:microsoft.com/office/officeart/2005/8/layout/vList4"/>
    <dgm:cxn modelId="{46DB056A-37D1-403A-876B-9FB5A2B9AC0B}" type="presOf" srcId="{389BFC21-4585-4B25-B6FE-BB3E8ED656B6}" destId="{528B6ECD-3E46-4C42-A4D6-1CA5D5283A5C}" srcOrd="0" destOrd="1" presId="urn:microsoft.com/office/officeart/2005/8/layout/vList4"/>
    <dgm:cxn modelId="{416E5DA1-B5F2-441F-ABD7-FAEC99C5A4DE}" type="presOf" srcId="{596ACDE5-58F0-4F85-A8FD-FECCF541109C}" destId="{A6B2B96A-F571-4D71-A766-4CBDA10A3989}" srcOrd="1" destOrd="1" presId="urn:microsoft.com/office/officeart/2005/8/layout/vList4"/>
    <dgm:cxn modelId="{33AEC245-68A9-4123-A934-769A85DBE2EE}" type="presOf" srcId="{17AB4FE3-F9DD-48C1-BE18-41D3038F6962}" destId="{528B6ECD-3E46-4C42-A4D6-1CA5D5283A5C}" srcOrd="0" destOrd="2" presId="urn:microsoft.com/office/officeart/2005/8/layout/vList4"/>
    <dgm:cxn modelId="{0C9285AC-3D5C-4430-B0E0-82E1CDEA3291}" type="presOf" srcId="{5DE0C7D6-AF33-4DC6-AC20-83FAEAD23C95}" destId="{528B6ECD-3E46-4C42-A4D6-1CA5D5283A5C}" srcOrd="0" destOrd="0" presId="urn:microsoft.com/office/officeart/2005/8/layout/vList4"/>
    <dgm:cxn modelId="{E8B97FEA-FB26-4A70-AAF7-E0E18668C0EF}" srcId="{09BAB061-5E7B-4F91-A75C-19C0AC6C0276}" destId="{358D0625-4CD1-401A-ACBA-7C9A35953472}" srcOrd="2" destOrd="0" parTransId="{6FE88A98-6643-448C-AD8C-4CC6CBD3B020}" sibTransId="{72C43AEE-6697-4391-AF49-CACCC120D7CF}"/>
    <dgm:cxn modelId="{7DFC3066-D592-43C1-8E17-A6B21BDEE416}" srcId="{09BAB061-5E7B-4F91-A75C-19C0AC6C0276}" destId="{7D5EA23F-30E5-4F58-85A9-5F5470D7DEDA}" srcOrd="0" destOrd="0" parTransId="{4AAD8912-BFD4-4917-828B-C45793E34F9D}" sibTransId="{0A22AC39-9A24-4D01-BA22-4403E00BFFDC}"/>
    <dgm:cxn modelId="{26E417FA-DD1E-4D8E-843E-CA312225DAA7}" type="presOf" srcId="{1686AC8D-949E-4663-9DCC-D5CE6B92B0D8}" destId="{A7CEF8A1-345A-409A-9520-2FF7CCD63F8D}" srcOrd="0" destOrd="2" presId="urn:microsoft.com/office/officeart/2005/8/layout/vList4"/>
    <dgm:cxn modelId="{FDF0D23A-AA5F-4094-AEEC-30C5296C4458}" type="presOf" srcId="{7D5EA23F-30E5-4F58-85A9-5F5470D7DEDA}" destId="{A6B2B96A-F571-4D71-A766-4CBDA10A3989}" srcOrd="1" destOrd="0" presId="urn:microsoft.com/office/officeart/2005/8/layout/vList4"/>
    <dgm:cxn modelId="{C92B3047-644C-4D23-BC2E-FCB883677BCD}" srcId="{5DE0C7D6-AF33-4DC6-AC20-83FAEAD23C95}" destId="{389BFC21-4585-4B25-B6FE-BB3E8ED656B6}" srcOrd="0" destOrd="0" parTransId="{738B33E2-4220-4746-A80E-C902695AC5C0}" sibTransId="{4BA2A0BB-D616-4C56-B120-B62CCC85F2B4}"/>
    <dgm:cxn modelId="{56FFC0E1-45C4-452B-99E3-2938F8BF4ADB}" srcId="{5DE0C7D6-AF33-4DC6-AC20-83FAEAD23C95}" destId="{17AB4FE3-F9DD-48C1-BE18-41D3038F6962}" srcOrd="1" destOrd="0" parTransId="{1CA326D9-FBD7-4CF8-8EEE-81216AC80D7B}" sibTransId="{7C3C0FE3-E49B-4D8E-B77E-EF29F2A2234A}"/>
    <dgm:cxn modelId="{DAC32EF3-D521-45C3-98F7-5AB4097EDAF1}" srcId="{358D0625-4CD1-401A-ACBA-7C9A35953472}" destId="{975EB0C7-6B67-4AF3-88D1-27BFCC53BFB9}" srcOrd="0" destOrd="0" parTransId="{C8B4F019-D139-4126-9703-31B7197B05E2}" sibTransId="{DF9425C6-5196-422D-A600-DEB383CDDDC3}"/>
    <dgm:cxn modelId="{8A758909-74D3-4BBC-8181-5A4EDE1D62EF}" srcId="{7D5EA23F-30E5-4F58-85A9-5F5470D7DEDA}" destId="{596ACDE5-58F0-4F85-A8FD-FECCF541109C}" srcOrd="0" destOrd="0" parTransId="{170C024E-15E1-4EB8-90C3-9326B99224B2}" sibTransId="{537861FF-F539-43DD-AB57-F71D1F23EBB7}"/>
    <dgm:cxn modelId="{58C23FF5-CBF7-46B3-8975-8BCA18D55302}" type="presOf" srcId="{1686AC8D-949E-4663-9DCC-D5CE6B92B0D8}" destId="{29E6C4FC-CBD5-4671-8F5C-1BFE57E168BB}" srcOrd="1" destOrd="2" presId="urn:microsoft.com/office/officeart/2005/8/layout/vList4"/>
    <dgm:cxn modelId="{C3C26648-A528-4689-AAFA-090AEF18F2AE}" type="presOf" srcId="{7D5EA23F-30E5-4F58-85A9-5F5470D7DEDA}" destId="{62146980-4D99-414F-8CA7-2E5928A42446}" srcOrd="0" destOrd="0" presId="urn:microsoft.com/office/officeart/2005/8/layout/vList4"/>
    <dgm:cxn modelId="{EEF2790D-B2FE-448C-9506-1911ADB6F579}" type="presOf" srcId="{09BAB061-5E7B-4F91-A75C-19C0AC6C0276}" destId="{A15F35FA-B24D-4178-88CE-415061C976E0}" srcOrd="0" destOrd="0" presId="urn:microsoft.com/office/officeart/2005/8/layout/vList4"/>
    <dgm:cxn modelId="{0666122B-46E6-4693-BB28-CDEF7B8868E4}" type="presParOf" srcId="{A15F35FA-B24D-4178-88CE-415061C976E0}" destId="{362E4AB0-4D6D-4E9E-8088-DFBB974CDB84}" srcOrd="0" destOrd="0" presId="urn:microsoft.com/office/officeart/2005/8/layout/vList4"/>
    <dgm:cxn modelId="{EB65B779-07ED-4A8B-A70A-45FFBCF30AF2}" type="presParOf" srcId="{362E4AB0-4D6D-4E9E-8088-DFBB974CDB84}" destId="{62146980-4D99-414F-8CA7-2E5928A42446}" srcOrd="0" destOrd="0" presId="urn:microsoft.com/office/officeart/2005/8/layout/vList4"/>
    <dgm:cxn modelId="{141AE158-FEB0-455F-B7D7-7BC51692B145}" type="presParOf" srcId="{362E4AB0-4D6D-4E9E-8088-DFBB974CDB84}" destId="{A9A4D7DC-0A12-4D49-A845-8A20FE112815}" srcOrd="1" destOrd="0" presId="urn:microsoft.com/office/officeart/2005/8/layout/vList4"/>
    <dgm:cxn modelId="{997D3886-73DB-415F-A621-6835EF5B4408}" type="presParOf" srcId="{362E4AB0-4D6D-4E9E-8088-DFBB974CDB84}" destId="{A6B2B96A-F571-4D71-A766-4CBDA10A3989}" srcOrd="2" destOrd="0" presId="urn:microsoft.com/office/officeart/2005/8/layout/vList4"/>
    <dgm:cxn modelId="{F8515EBD-A313-4CE6-A933-10C0B255DFF5}" type="presParOf" srcId="{A15F35FA-B24D-4178-88CE-415061C976E0}" destId="{82D3581F-A037-4B71-A081-834BB590C834}" srcOrd="1" destOrd="0" presId="urn:microsoft.com/office/officeart/2005/8/layout/vList4"/>
    <dgm:cxn modelId="{0CA2139B-F763-49B8-A929-6178B96CF39F}" type="presParOf" srcId="{A15F35FA-B24D-4178-88CE-415061C976E0}" destId="{2653F584-942C-4DAA-8629-246ACCA76F6B}" srcOrd="2" destOrd="0" presId="urn:microsoft.com/office/officeart/2005/8/layout/vList4"/>
    <dgm:cxn modelId="{9E430770-A9D2-4ABB-98B5-057600F7013F}" type="presParOf" srcId="{2653F584-942C-4DAA-8629-246ACCA76F6B}" destId="{528B6ECD-3E46-4C42-A4D6-1CA5D5283A5C}" srcOrd="0" destOrd="0" presId="urn:microsoft.com/office/officeart/2005/8/layout/vList4"/>
    <dgm:cxn modelId="{7102BAA1-81FD-4C6E-8D32-CB1FC31563B2}" type="presParOf" srcId="{2653F584-942C-4DAA-8629-246ACCA76F6B}" destId="{323BF109-9217-4B65-8C58-CEDC8D3F3A05}" srcOrd="1" destOrd="0" presId="urn:microsoft.com/office/officeart/2005/8/layout/vList4"/>
    <dgm:cxn modelId="{A640DDAA-A333-4FBD-91A0-DEED254FB6A8}" type="presParOf" srcId="{2653F584-942C-4DAA-8629-246ACCA76F6B}" destId="{8B925F32-6BB1-45D7-B5F0-36CA50C7E884}" srcOrd="2" destOrd="0" presId="urn:microsoft.com/office/officeart/2005/8/layout/vList4"/>
    <dgm:cxn modelId="{7861FD3A-8E18-40C2-9DC6-EAB66E2C0E2F}" type="presParOf" srcId="{A15F35FA-B24D-4178-88CE-415061C976E0}" destId="{1D89DD03-AD42-4349-9DF8-DC5D748F43D8}" srcOrd="3" destOrd="0" presId="urn:microsoft.com/office/officeart/2005/8/layout/vList4"/>
    <dgm:cxn modelId="{38E1B636-E72D-4F92-BD6F-0EC16C8813F6}" type="presParOf" srcId="{A15F35FA-B24D-4178-88CE-415061C976E0}" destId="{DC9E20BE-536A-4230-AF4C-293F79850B44}" srcOrd="4" destOrd="0" presId="urn:microsoft.com/office/officeart/2005/8/layout/vList4"/>
    <dgm:cxn modelId="{4B653BC4-5414-482C-92CB-B8A1266D8550}" type="presParOf" srcId="{DC9E20BE-536A-4230-AF4C-293F79850B44}" destId="{A7CEF8A1-345A-409A-9520-2FF7CCD63F8D}" srcOrd="0" destOrd="0" presId="urn:microsoft.com/office/officeart/2005/8/layout/vList4"/>
    <dgm:cxn modelId="{F243DD92-B67A-4AD7-9D58-6A7311910D36}" type="presParOf" srcId="{DC9E20BE-536A-4230-AF4C-293F79850B44}" destId="{0B96D70C-F7CB-4902-904D-73C9FAD43C74}" srcOrd="1" destOrd="0" presId="urn:microsoft.com/office/officeart/2005/8/layout/vList4"/>
    <dgm:cxn modelId="{F99E31B9-8702-4392-8B48-DC98E8FCBE70}" type="presParOf" srcId="{DC9E20BE-536A-4230-AF4C-293F79850B44}" destId="{29E6C4FC-CBD5-4671-8F5C-1BFE57E168BB}"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6D6AE-A88F-4EC4-96AD-5E38ADF3F68C}" type="datetimeFigureOut">
              <a:rPr lang="fr-FR" smtClean="0"/>
              <a:pPr/>
              <a:t>03/04/2020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699C3-6D49-45BD-97EF-FDF81AD807A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B0699C3-6D49-45BD-97EF-FDF81AD807A7}"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a:t>
            </a:r>
            <a:r>
              <a:rPr lang="fr-FR" dirty="0" err="1" smtClean="0"/>
              <a:t>symetrie</a:t>
            </a:r>
            <a:r>
              <a:rPr lang="fr-FR" dirty="0" smtClean="0"/>
              <a:t> macroscopique d’un </a:t>
            </a:r>
            <a:endParaRPr lang="fr-FR" dirty="0"/>
          </a:p>
        </p:txBody>
      </p:sp>
      <p:sp>
        <p:nvSpPr>
          <p:cNvPr id="4" name="Espace réservé du numéro de diapositive 3"/>
          <p:cNvSpPr>
            <a:spLocks noGrp="1"/>
          </p:cNvSpPr>
          <p:nvPr>
            <p:ph type="sldNum" sz="quarter" idx="10"/>
          </p:nvPr>
        </p:nvSpPr>
        <p:spPr/>
        <p:txBody>
          <a:bodyPr/>
          <a:lstStyle/>
          <a:p>
            <a:fld id="{AB0699C3-6D49-45BD-97EF-FDF81AD807A7}" type="slidenum">
              <a:rPr lang="fr-FR" smtClean="0"/>
              <a:pPr/>
              <a:t>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B0699C3-6D49-45BD-97EF-FDF81AD807A7}" type="slidenum">
              <a:rPr lang="fr-FR" smtClean="0"/>
              <a:pPr/>
              <a:t>18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8371" name="Espace réservé des commentaires 2"/>
          <p:cNvSpPr>
            <a:spLocks noGrp="1"/>
          </p:cNvSpPr>
          <p:nvPr>
            <p:ph type="body" idx="1"/>
          </p:nvPr>
        </p:nvSpPr>
        <p:spPr bwMode="auto">
          <a:noFill/>
        </p:spPr>
        <p:txBody>
          <a:bodyPr/>
          <a:lstStyle/>
          <a:p>
            <a:pPr>
              <a:spcBef>
                <a:spcPct val="0"/>
              </a:spcBef>
            </a:pP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9395" name="Espace réservé des commentaires 2"/>
          <p:cNvSpPr>
            <a:spLocks noGrp="1"/>
          </p:cNvSpPr>
          <p:nvPr>
            <p:ph type="body" idx="1"/>
          </p:nvPr>
        </p:nvSpPr>
        <p:spPr bwMode="auto">
          <a:noFill/>
        </p:spPr>
        <p:txBody>
          <a:bodyPr/>
          <a:lstStyle/>
          <a:p>
            <a:pPr>
              <a:spcBef>
                <a:spcPct val="0"/>
              </a:spcBef>
            </a:pPr>
            <a:endParaRPr lang="fr-FR" smtClean="0"/>
          </a:p>
        </p:txBody>
      </p:sp>
      <p:sp>
        <p:nvSpPr>
          <p:cNvPr id="59396" name="Espace réservé de l'en-tête 3"/>
          <p:cNvSpPr>
            <a:spLocks noGrp="1"/>
          </p:cNvSpPr>
          <p:nvPr>
            <p:ph type="hdr" sz="quarter"/>
          </p:nvPr>
        </p:nvSpPr>
        <p:spPr bwMode="auto">
          <a:noFill/>
          <a:ln>
            <a:miter lim="800000"/>
            <a:headEnd/>
            <a:tailEnd/>
          </a:ln>
        </p:spPr>
        <p:txBody>
          <a:bodyPr/>
          <a:lstStyle/>
          <a:p>
            <a:r>
              <a:rPr lang="fr-FR"/>
              <a:t>Cours de haute tension - SEL, Bachelor semestre 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0419" name="Espace réservé des commentaires 2"/>
          <p:cNvSpPr>
            <a:spLocks noGrp="1"/>
          </p:cNvSpPr>
          <p:nvPr>
            <p:ph type="body" idx="1"/>
          </p:nvPr>
        </p:nvSpPr>
        <p:spPr bwMode="auto">
          <a:noFill/>
        </p:spPr>
        <p:txBody>
          <a:bodyPr/>
          <a:lstStyle/>
          <a:p>
            <a:pPr>
              <a:spcBef>
                <a:spcPct val="0"/>
              </a:spcBef>
            </a:pPr>
            <a:endParaRPr lang="fr-FR" dirty="0" smtClean="0"/>
          </a:p>
        </p:txBody>
      </p:sp>
      <p:sp>
        <p:nvSpPr>
          <p:cNvPr id="60420" name="Espace réservé de l'en-tête 3"/>
          <p:cNvSpPr>
            <a:spLocks noGrp="1"/>
          </p:cNvSpPr>
          <p:nvPr>
            <p:ph type="hdr" sz="quarter"/>
          </p:nvPr>
        </p:nvSpPr>
        <p:spPr bwMode="auto">
          <a:noFill/>
          <a:ln>
            <a:miter lim="800000"/>
            <a:headEnd/>
            <a:tailEnd/>
          </a:ln>
        </p:spPr>
        <p:txBody>
          <a:bodyPr/>
          <a:lstStyle/>
          <a:p>
            <a:r>
              <a:rPr lang="fr-FR"/>
              <a:t>Cours de haute tension - SEL, Bachelor semestre 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43" name="Espace réservé des commentaires 2"/>
          <p:cNvSpPr>
            <a:spLocks noGrp="1"/>
          </p:cNvSpPr>
          <p:nvPr>
            <p:ph type="body" idx="1"/>
          </p:nvPr>
        </p:nvSpPr>
        <p:spPr bwMode="auto">
          <a:noFill/>
        </p:spPr>
        <p:txBody>
          <a:bodyPr/>
          <a:lstStyle/>
          <a:p>
            <a:pPr>
              <a:spcBef>
                <a:spcPct val="0"/>
              </a:spcBef>
            </a:pPr>
            <a:endParaRPr lang="fr-FR" smtClean="0"/>
          </a:p>
        </p:txBody>
      </p:sp>
      <p:sp>
        <p:nvSpPr>
          <p:cNvPr id="61444" name="Espace réservé de l'en-tête 3"/>
          <p:cNvSpPr>
            <a:spLocks noGrp="1"/>
          </p:cNvSpPr>
          <p:nvPr>
            <p:ph type="hdr" sz="quarter"/>
          </p:nvPr>
        </p:nvSpPr>
        <p:spPr bwMode="auto">
          <a:noFill/>
          <a:ln>
            <a:miter lim="800000"/>
            <a:headEnd/>
            <a:tailEnd/>
          </a:ln>
        </p:spPr>
        <p:txBody>
          <a:bodyPr/>
          <a:lstStyle/>
          <a:p>
            <a:r>
              <a:rPr lang="fr-FR"/>
              <a:t>Cours de haute tension - SEL, Bachelor semestre 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2467" name="Espace réservé des commentaires 2"/>
          <p:cNvSpPr>
            <a:spLocks noGrp="1"/>
          </p:cNvSpPr>
          <p:nvPr>
            <p:ph type="body" idx="1"/>
          </p:nvPr>
        </p:nvSpPr>
        <p:spPr bwMode="auto">
          <a:noFill/>
        </p:spPr>
        <p:txBody>
          <a:bodyPr/>
          <a:lstStyle/>
          <a:p>
            <a:pPr>
              <a:spcBef>
                <a:spcPct val="0"/>
              </a:spcBef>
            </a:pPr>
            <a:endParaRPr lang="fr-FR" smtClean="0"/>
          </a:p>
        </p:txBody>
      </p:sp>
      <p:sp>
        <p:nvSpPr>
          <p:cNvPr id="62468" name="Espace réservé de l'en-tête 3"/>
          <p:cNvSpPr>
            <a:spLocks noGrp="1"/>
          </p:cNvSpPr>
          <p:nvPr>
            <p:ph type="hdr" sz="quarter"/>
          </p:nvPr>
        </p:nvSpPr>
        <p:spPr bwMode="auto">
          <a:noFill/>
          <a:ln>
            <a:miter lim="800000"/>
            <a:headEnd/>
            <a:tailEnd/>
          </a:ln>
        </p:spPr>
        <p:txBody>
          <a:bodyPr/>
          <a:lstStyle/>
          <a:p>
            <a:r>
              <a:rPr lang="fr-FR"/>
              <a:t>Cours de haute tension - SEL, Bachelor semestre 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46EAB0B-BCDA-406A-BF3E-1A1D1AF410F3}" type="datetime1">
              <a:rPr lang="fr-FR" smtClean="0"/>
              <a:t>03/04/2020</a:t>
            </a:fld>
            <a:endParaRPr lang="fr-FR"/>
          </a:p>
        </p:txBody>
      </p:sp>
      <p:sp>
        <p:nvSpPr>
          <p:cNvPr id="19" name="Espace réservé du pied de page 18"/>
          <p:cNvSpPr>
            <a:spLocks noGrp="1"/>
          </p:cNvSpPr>
          <p:nvPr>
            <p:ph type="ftr" sz="quarter" idx="11"/>
          </p:nvPr>
        </p:nvSpPr>
        <p:spPr/>
        <p:txBody>
          <a:bodyPr/>
          <a:lstStyle/>
          <a:p>
            <a:r>
              <a:rPr lang="fr-FR" smtClean="0"/>
              <a:t>Prof. N. BOUROUBA       1ière Année de Doctorat (ST)</a:t>
            </a:r>
            <a:endParaRPr lang="fr-FR"/>
          </a:p>
        </p:txBody>
      </p:sp>
      <p:sp>
        <p:nvSpPr>
          <p:cNvPr id="27" name="Espace réservé du numéro de diapositive 26"/>
          <p:cNvSpPr>
            <a:spLocks noGrp="1"/>
          </p:cNvSpPr>
          <p:nvPr>
            <p:ph type="sldNum" sz="quarter" idx="12"/>
          </p:nvPr>
        </p:nvSpPr>
        <p:spPr/>
        <p:txBody>
          <a:bodyPr/>
          <a:lstStyle/>
          <a:p>
            <a:fld id="{745746F1-C725-4A93-9571-CD3EDCB2275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A2385B6-319E-4ED0-BABB-CF9894E489A6}" type="datetime1">
              <a:rPr lang="fr-FR" smtClean="0"/>
              <a:t>03/04/2020</a:t>
            </a:fld>
            <a:endParaRPr lang="fr-FR"/>
          </a:p>
        </p:txBody>
      </p:sp>
      <p:sp>
        <p:nvSpPr>
          <p:cNvPr id="5" name="Espace réservé du pied de page 4"/>
          <p:cNvSpPr>
            <a:spLocks noGrp="1"/>
          </p:cNvSpPr>
          <p:nvPr>
            <p:ph type="ftr" sz="quarter" idx="11"/>
          </p:nvPr>
        </p:nvSpPr>
        <p:spPr/>
        <p:txBody>
          <a:bodyPr/>
          <a:lstStyle/>
          <a:p>
            <a:r>
              <a:rPr lang="fr-FR" smtClean="0"/>
              <a:t>Prof. N. BOUROUBA       1ière Année de Doctorat (ST)</a:t>
            </a:r>
            <a:endParaRPr lang="fr-FR"/>
          </a:p>
        </p:txBody>
      </p:sp>
      <p:sp>
        <p:nvSpPr>
          <p:cNvPr id="6" name="Espace réservé du numéro de diapositive 5"/>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7DFA63-1C26-4DC2-A189-9D96847B79B1}" type="datetime1">
              <a:rPr lang="fr-FR" smtClean="0"/>
              <a:t>03/04/2020</a:t>
            </a:fld>
            <a:endParaRPr lang="fr-FR"/>
          </a:p>
        </p:txBody>
      </p:sp>
      <p:sp>
        <p:nvSpPr>
          <p:cNvPr id="5" name="Espace réservé du pied de page 4"/>
          <p:cNvSpPr>
            <a:spLocks noGrp="1"/>
          </p:cNvSpPr>
          <p:nvPr>
            <p:ph type="ftr" sz="quarter" idx="11"/>
          </p:nvPr>
        </p:nvSpPr>
        <p:spPr/>
        <p:txBody>
          <a:bodyPr/>
          <a:lstStyle/>
          <a:p>
            <a:r>
              <a:rPr lang="fr-FR" smtClean="0"/>
              <a:t>Prof. N. BOUROUBA       1ière Année de Doctorat (ST)</a:t>
            </a:r>
            <a:endParaRPr lang="fr-FR"/>
          </a:p>
        </p:txBody>
      </p:sp>
      <p:sp>
        <p:nvSpPr>
          <p:cNvPr id="6" name="Espace réservé du numéro de diapositive 5"/>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26CDD6-4216-40C2-935F-2BF63D922D73}" type="datetime1">
              <a:rPr lang="fr-FR" smtClean="0"/>
              <a:t>03/04/2020</a:t>
            </a:fld>
            <a:endParaRPr lang="fr-FR"/>
          </a:p>
        </p:txBody>
      </p:sp>
      <p:sp>
        <p:nvSpPr>
          <p:cNvPr id="5" name="Espace réservé du pied de page 4"/>
          <p:cNvSpPr>
            <a:spLocks noGrp="1"/>
          </p:cNvSpPr>
          <p:nvPr>
            <p:ph type="ftr" sz="quarter" idx="11"/>
          </p:nvPr>
        </p:nvSpPr>
        <p:spPr/>
        <p:txBody>
          <a:bodyPr/>
          <a:lstStyle/>
          <a:p>
            <a:r>
              <a:rPr lang="fr-FR" smtClean="0"/>
              <a:t>Prof. N. BOUROUBA       1ière Année de Doctorat (ST)</a:t>
            </a:r>
            <a:endParaRPr lang="fr-FR"/>
          </a:p>
        </p:txBody>
      </p:sp>
      <p:sp>
        <p:nvSpPr>
          <p:cNvPr id="6" name="Espace réservé du numéro de diapositive 5"/>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319A26B-50FB-42D2-A0CD-C52315545BA7}" type="datetime1">
              <a:rPr lang="fr-FR" smtClean="0"/>
              <a:t>03/04/2020</a:t>
            </a:fld>
            <a:endParaRPr lang="fr-FR"/>
          </a:p>
        </p:txBody>
      </p:sp>
      <p:sp>
        <p:nvSpPr>
          <p:cNvPr id="5" name="Espace réservé du pied de page 4"/>
          <p:cNvSpPr>
            <a:spLocks noGrp="1"/>
          </p:cNvSpPr>
          <p:nvPr>
            <p:ph type="ftr" sz="quarter" idx="11"/>
          </p:nvPr>
        </p:nvSpPr>
        <p:spPr/>
        <p:txBody>
          <a:bodyPr/>
          <a:lstStyle/>
          <a:p>
            <a:r>
              <a:rPr lang="fr-FR" smtClean="0"/>
              <a:t>Prof. N. BOUROUBA       1ière Année de Doctorat (ST)</a:t>
            </a:r>
            <a:endParaRPr lang="fr-FR"/>
          </a:p>
        </p:txBody>
      </p:sp>
      <p:sp>
        <p:nvSpPr>
          <p:cNvPr id="6" name="Espace réservé du numéro de diapositive 5"/>
          <p:cNvSpPr>
            <a:spLocks noGrp="1"/>
          </p:cNvSpPr>
          <p:nvPr>
            <p:ph type="sldNum" sz="quarter" idx="12"/>
          </p:nvPr>
        </p:nvSpPr>
        <p:spPr/>
        <p:txBody>
          <a:bodyPr/>
          <a:lstStyle/>
          <a:p>
            <a:fld id="{745746F1-C725-4A93-9571-CD3EDCB2275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40B3331-BE3E-40B3-9E52-4948836277F4}" type="datetime1">
              <a:rPr lang="fr-FR" smtClean="0"/>
              <a:t>03/04/2020</a:t>
            </a:fld>
            <a:endParaRPr lang="fr-FR"/>
          </a:p>
        </p:txBody>
      </p:sp>
      <p:sp>
        <p:nvSpPr>
          <p:cNvPr id="6" name="Espace réservé du pied de page 5"/>
          <p:cNvSpPr>
            <a:spLocks noGrp="1"/>
          </p:cNvSpPr>
          <p:nvPr>
            <p:ph type="ftr" sz="quarter" idx="11"/>
          </p:nvPr>
        </p:nvSpPr>
        <p:spPr/>
        <p:txBody>
          <a:bodyPr/>
          <a:lstStyle/>
          <a:p>
            <a:r>
              <a:rPr lang="fr-FR" smtClean="0"/>
              <a:t>Prof. N. BOUROUBA       1ière Année de Doctorat (ST)</a:t>
            </a:r>
            <a:endParaRPr lang="fr-FR"/>
          </a:p>
        </p:txBody>
      </p:sp>
      <p:sp>
        <p:nvSpPr>
          <p:cNvPr id="7" name="Espace réservé du numéro de diapositive 6"/>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344422B-625E-4718-A0F2-E8E2B7EE6C54}" type="datetime1">
              <a:rPr lang="fr-FR" smtClean="0"/>
              <a:t>03/04/2020</a:t>
            </a:fld>
            <a:endParaRPr lang="fr-FR"/>
          </a:p>
        </p:txBody>
      </p:sp>
      <p:sp>
        <p:nvSpPr>
          <p:cNvPr id="8" name="Espace réservé du pied de page 7"/>
          <p:cNvSpPr>
            <a:spLocks noGrp="1"/>
          </p:cNvSpPr>
          <p:nvPr>
            <p:ph type="ftr" sz="quarter" idx="11"/>
          </p:nvPr>
        </p:nvSpPr>
        <p:spPr/>
        <p:txBody>
          <a:bodyPr/>
          <a:lstStyle/>
          <a:p>
            <a:r>
              <a:rPr lang="fr-FR" smtClean="0"/>
              <a:t>Prof. N. BOUROUBA       1ière Année de Doctorat (ST)</a:t>
            </a:r>
            <a:endParaRPr lang="fr-FR"/>
          </a:p>
        </p:txBody>
      </p:sp>
      <p:sp>
        <p:nvSpPr>
          <p:cNvPr id="9" name="Espace réservé du numéro de diapositive 8"/>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847D28C-15BA-4C60-AF33-AB4363518D54}" type="datetime1">
              <a:rPr lang="fr-FR" smtClean="0"/>
              <a:t>03/04/2020</a:t>
            </a:fld>
            <a:endParaRPr lang="fr-FR"/>
          </a:p>
        </p:txBody>
      </p:sp>
      <p:sp>
        <p:nvSpPr>
          <p:cNvPr id="4" name="Espace réservé du pied de page 3"/>
          <p:cNvSpPr>
            <a:spLocks noGrp="1"/>
          </p:cNvSpPr>
          <p:nvPr>
            <p:ph type="ftr" sz="quarter" idx="11"/>
          </p:nvPr>
        </p:nvSpPr>
        <p:spPr/>
        <p:txBody>
          <a:bodyPr/>
          <a:lstStyle/>
          <a:p>
            <a:r>
              <a:rPr lang="fr-FR" smtClean="0"/>
              <a:t>Prof. N. BOUROUBA       1ière Année de Doctorat (ST)</a:t>
            </a:r>
            <a:endParaRPr lang="fr-FR"/>
          </a:p>
        </p:txBody>
      </p:sp>
      <p:sp>
        <p:nvSpPr>
          <p:cNvPr id="5" name="Espace réservé du numéro de diapositive 4"/>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B6066F-1D7B-46C3-94AD-7F46F5DB3037}" type="datetime1">
              <a:rPr lang="fr-FR" smtClean="0"/>
              <a:t>03/04/2020</a:t>
            </a:fld>
            <a:endParaRPr lang="fr-FR"/>
          </a:p>
        </p:txBody>
      </p:sp>
      <p:sp>
        <p:nvSpPr>
          <p:cNvPr id="3" name="Espace réservé du pied de page 2"/>
          <p:cNvSpPr>
            <a:spLocks noGrp="1"/>
          </p:cNvSpPr>
          <p:nvPr>
            <p:ph type="ftr" sz="quarter" idx="11"/>
          </p:nvPr>
        </p:nvSpPr>
        <p:spPr/>
        <p:txBody>
          <a:bodyPr/>
          <a:lstStyle/>
          <a:p>
            <a:r>
              <a:rPr lang="fr-FR" smtClean="0"/>
              <a:t>Prof. N. BOUROUBA       1ière Année de Doctorat (ST)</a:t>
            </a:r>
            <a:endParaRPr lang="fr-FR"/>
          </a:p>
        </p:txBody>
      </p:sp>
      <p:sp>
        <p:nvSpPr>
          <p:cNvPr id="4" name="Espace réservé du numéro de diapositive 3"/>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CA11EBE-6E04-4F0C-83A0-E03EDE15E3DA}" type="datetime1">
              <a:rPr lang="fr-FR" smtClean="0"/>
              <a:t>03/04/2020</a:t>
            </a:fld>
            <a:endParaRPr lang="fr-FR"/>
          </a:p>
        </p:txBody>
      </p:sp>
      <p:sp>
        <p:nvSpPr>
          <p:cNvPr id="6" name="Espace réservé du pied de page 5"/>
          <p:cNvSpPr>
            <a:spLocks noGrp="1"/>
          </p:cNvSpPr>
          <p:nvPr>
            <p:ph type="ftr" sz="quarter" idx="11"/>
          </p:nvPr>
        </p:nvSpPr>
        <p:spPr/>
        <p:txBody>
          <a:bodyPr/>
          <a:lstStyle/>
          <a:p>
            <a:r>
              <a:rPr lang="fr-FR" smtClean="0"/>
              <a:t>Prof. N. BOUROUBA       1ière Année de Doctorat (ST)</a:t>
            </a:r>
            <a:endParaRPr lang="fr-FR"/>
          </a:p>
        </p:txBody>
      </p:sp>
      <p:sp>
        <p:nvSpPr>
          <p:cNvPr id="7" name="Espace réservé du numéro de diapositive 6"/>
          <p:cNvSpPr>
            <a:spLocks noGrp="1"/>
          </p:cNvSpPr>
          <p:nvPr>
            <p:ph type="sldNum" sz="quarter" idx="12"/>
          </p:nvPr>
        </p:nvSpPr>
        <p:spPr/>
        <p:txBody>
          <a:bodyPr/>
          <a:lstStyle/>
          <a:p>
            <a:fld id="{745746F1-C725-4A93-9571-CD3EDCB2275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D3A543A-6547-4C8A-B8BD-C0867E84785F}" type="datetime1">
              <a:rPr lang="fr-FR" smtClean="0"/>
              <a:t>03/04/2020</a:t>
            </a:fld>
            <a:endParaRPr lang="fr-FR"/>
          </a:p>
        </p:txBody>
      </p:sp>
      <p:sp>
        <p:nvSpPr>
          <p:cNvPr id="6" name="Espace réservé du pied de page 5"/>
          <p:cNvSpPr>
            <a:spLocks noGrp="1"/>
          </p:cNvSpPr>
          <p:nvPr>
            <p:ph type="ftr" sz="quarter" idx="11"/>
          </p:nvPr>
        </p:nvSpPr>
        <p:spPr/>
        <p:txBody>
          <a:bodyPr/>
          <a:lstStyle/>
          <a:p>
            <a:r>
              <a:rPr lang="fr-FR" smtClean="0"/>
              <a:t>Prof. N. BOUROUBA       1ière Année de Doctorat (ST)</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45746F1-C725-4A93-9571-CD3EDCB2275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21000" contrast="33000"/>
          </a:blip>
          <a:srcRect/>
          <a:tile tx="0" ty="0" sx="100000" sy="100000" flip="none" algn="tl"/>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DDF071-D7DD-4930-BA48-805E1714F583}" type="datetime1">
              <a:rPr lang="fr-FR" smtClean="0"/>
              <a:t>03/04/2020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Prof. N. BOUROUBA       1ière Année de Doctorat (ST)</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5746F1-C725-4A93-9571-CD3EDCB2275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6.png"/><Relationship Id="rId5" Type="http://schemas.openxmlformats.org/officeDocument/2006/relationships/oleObject" Target="../embeddings/oleObject1.bin"/><Relationship Id="rId4" Type="http://schemas.openxmlformats.org/officeDocument/2006/relationships/image" Target="../media/image2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290"/>
            <a:ext cx="7772400" cy="1470025"/>
          </a:xfr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Ins="936000">
            <a:normAutofit/>
          </a:bodyPr>
          <a:lstStyle/>
          <a:p>
            <a:r>
              <a:rPr lang="fr-FR" sz="4800" i="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Formation  Doctorale</a:t>
            </a:r>
            <a:r>
              <a:rPr lang="fr-FR" sz="4800" b="1" i="1" dirty="0" smtClean="0">
                <a:effectLst>
                  <a:outerShdw blurRad="38100" dist="38100" dir="2700000" algn="tl">
                    <a:srgbClr val="000000">
                      <a:alpha val="43137"/>
                    </a:srgbClr>
                  </a:outerShdw>
                </a:effectLst>
              </a:rPr>
              <a:t>  </a:t>
            </a:r>
            <a:endParaRPr lang="fr-FR" sz="4800" b="1" i="1"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500034" y="1928802"/>
            <a:ext cx="7786742" cy="3243965"/>
          </a:xfrm>
          <a:ln/>
        </p:spPr>
        <p:style>
          <a:lnRef idx="0">
            <a:schemeClr val="accent5"/>
          </a:lnRef>
          <a:fillRef idx="3">
            <a:schemeClr val="accent5"/>
          </a:fillRef>
          <a:effectRef idx="3">
            <a:schemeClr val="accent5"/>
          </a:effectRef>
          <a:fontRef idx="minor">
            <a:schemeClr val="lt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COURS  SUR LES MATERIAUX  DIELCTRIQUES EN HYPERFREQUENCES</a:t>
            </a:r>
          </a:p>
          <a:p>
            <a:pPr algn="ctr"/>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DESTINE AUX DOCTORANTS </a:t>
            </a:r>
          </a:p>
          <a:p>
            <a:pPr algn="ctr"/>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SPECIALITE .SYSTEMES ET TELCOMMUNICATION (ST)</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Espace réservé de la date 3"/>
          <p:cNvSpPr>
            <a:spLocks noGrp="1"/>
          </p:cNvSpPr>
          <p:nvPr>
            <p:ph type="dt" sz="half" idx="10"/>
          </p:nvPr>
        </p:nvSpPr>
        <p:spPr/>
        <p:txBody>
          <a:bodyPr/>
          <a:lstStyle/>
          <a:p>
            <a:fld id="{EFFBB167-A669-4986-87A1-BA0E6412C468}" type="datetime1">
              <a:rPr lang="fr-FR" sz="1600" b="1" smtClean="0">
                <a:solidFill>
                  <a:schemeClr val="bg1"/>
                </a:solidFill>
              </a:rPr>
              <a:t>03/04/2020</a:t>
            </a:fld>
            <a:endParaRPr lang="fr-FR" sz="1600" b="1" dirty="0">
              <a:solidFill>
                <a:schemeClr val="bg1"/>
              </a:solidFill>
            </a:endParaRPr>
          </a:p>
        </p:txBody>
      </p:sp>
      <p:sp>
        <p:nvSpPr>
          <p:cNvPr id="5" name="Espace réservé du numéro de diapositive 4"/>
          <p:cNvSpPr>
            <a:spLocks noGrp="1"/>
          </p:cNvSpPr>
          <p:nvPr>
            <p:ph type="sldNum" sz="quarter" idx="12"/>
          </p:nvPr>
        </p:nvSpPr>
        <p:spPr/>
        <p:txBody>
          <a:bodyPr/>
          <a:lstStyle/>
          <a:p>
            <a:fld id="{745746F1-C725-4A93-9571-CD3EDCB22751}" type="slidenum">
              <a:rPr lang="fr-FR" sz="2000" b="1" smtClean="0">
                <a:solidFill>
                  <a:schemeClr val="bg1"/>
                </a:solidFill>
              </a:rPr>
              <a:pPr/>
              <a:t>1</a:t>
            </a:fld>
            <a:endParaRPr lang="fr-FR" sz="2000" b="1" dirty="0">
              <a:solidFill>
                <a:schemeClr val="bg1"/>
              </a:solidFill>
            </a:endParaRPr>
          </a:p>
        </p:txBody>
      </p:sp>
      <p:sp>
        <p:nvSpPr>
          <p:cNvPr id="6" name="Espace réservé du pied de page 5"/>
          <p:cNvSpPr>
            <a:spLocks noGrp="1"/>
          </p:cNvSpPr>
          <p:nvPr>
            <p:ph type="ftr" sz="quarter" idx="11"/>
          </p:nvPr>
        </p:nvSpPr>
        <p:spPr>
          <a:xfrm>
            <a:off x="1714480" y="6356350"/>
            <a:ext cx="5857916" cy="365125"/>
          </a:xfrm>
        </p:spPr>
        <p:txBody>
          <a:bodyPr/>
          <a:lstStyle/>
          <a:p>
            <a:r>
              <a:rPr lang="fr-FR" sz="1800" b="1" dirty="0" smtClean="0">
                <a:solidFill>
                  <a:schemeClr val="bg1"/>
                </a:solidFill>
              </a:rPr>
              <a:t>Prof. N. BOUROUBA       1ière Année de Doctorat (ST)</a:t>
            </a:r>
            <a:endParaRPr lang="fr-FR" sz="1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785810"/>
          </a:xfrm>
          <a:solidFill>
            <a:schemeClr val="accent5"/>
          </a:solidFill>
        </p:spPr>
        <p:txBody>
          <a:bodyPr>
            <a:normAutofit fontScale="90000"/>
          </a:bodyPr>
          <a:lstStyle/>
          <a:p>
            <a:r>
              <a:rPr lang="fr-FR" dirty="0" smtClean="0"/>
              <a:t>Quelques remarques utiles</a:t>
            </a:r>
            <a:endParaRPr lang="fr-FR" dirty="0"/>
          </a:p>
        </p:txBody>
      </p:sp>
      <p:sp>
        <p:nvSpPr>
          <p:cNvPr id="3" name="Espace réservé du contenu 2"/>
          <p:cNvSpPr>
            <a:spLocks noGrp="1"/>
          </p:cNvSpPr>
          <p:nvPr>
            <p:ph idx="1"/>
          </p:nvPr>
        </p:nvSpPr>
        <p:spPr>
          <a:xfrm>
            <a:off x="457200" y="1428736"/>
            <a:ext cx="8229600" cy="4895864"/>
          </a:xfrm>
          <a:blipFill>
            <a:blip r:embed="rId2"/>
            <a:tile tx="0" ty="0" sx="100000" sy="100000" flip="none" algn="tl"/>
          </a:blipFill>
        </p:spPr>
        <p:txBody>
          <a:bodyPr>
            <a:normAutofit fontScale="92500" lnSpcReduction="20000"/>
          </a:bodyPr>
          <a:lstStyle/>
          <a:p>
            <a:r>
              <a:rPr lang="en-US" b="1" i="1" u="sng" dirty="0" smtClean="0">
                <a:solidFill>
                  <a:srgbClr val="FFFF00"/>
                </a:solidFill>
              </a:rPr>
              <a:t>La </a:t>
            </a:r>
            <a:r>
              <a:rPr lang="en-US" b="1" i="1" u="sng" dirty="0" err="1" smtClean="0">
                <a:solidFill>
                  <a:srgbClr val="FFFF00"/>
                </a:solidFill>
              </a:rPr>
              <a:t>symetrie</a:t>
            </a:r>
            <a:r>
              <a:rPr lang="en-US" b="1" i="1" u="sng" dirty="0" smtClean="0">
                <a:solidFill>
                  <a:srgbClr val="FFFF00"/>
                </a:solidFill>
              </a:rPr>
              <a:t> </a:t>
            </a:r>
            <a:r>
              <a:rPr lang="en-US" dirty="0" err="1" smtClean="0"/>
              <a:t>est</a:t>
            </a:r>
            <a:r>
              <a:rPr lang="en-US" dirty="0" smtClean="0"/>
              <a:t> en </a:t>
            </a:r>
            <a:r>
              <a:rPr lang="en-US" dirty="0" err="1" smtClean="0"/>
              <a:t>quelque</a:t>
            </a:r>
            <a:r>
              <a:rPr lang="en-US" dirty="0" smtClean="0"/>
              <a:t> </a:t>
            </a:r>
            <a:r>
              <a:rPr lang="en-US" dirty="0" err="1" smtClean="0"/>
              <a:t>sorte</a:t>
            </a:r>
            <a:r>
              <a:rPr lang="en-US" dirty="0" smtClean="0"/>
              <a:t> </a:t>
            </a:r>
            <a:r>
              <a:rPr lang="en-US" b="1" i="1" dirty="0" err="1" smtClean="0">
                <a:solidFill>
                  <a:srgbClr val="FFFF00"/>
                </a:solidFill>
              </a:rPr>
              <a:t>importante</a:t>
            </a:r>
            <a:r>
              <a:rPr lang="en-US" dirty="0" smtClean="0"/>
              <a:t>: </a:t>
            </a:r>
            <a:r>
              <a:rPr lang="en-US" dirty="0" err="1" smtClean="0"/>
              <a:t>si</a:t>
            </a:r>
            <a:r>
              <a:rPr lang="en-US" dirty="0" smtClean="0"/>
              <a:t> la </a:t>
            </a:r>
            <a:r>
              <a:rPr lang="en-US" dirty="0" err="1" smtClean="0">
                <a:solidFill>
                  <a:srgbClr val="FFFF00"/>
                </a:solidFill>
              </a:rPr>
              <a:t>déformation</a:t>
            </a:r>
            <a:r>
              <a:rPr lang="en-US" dirty="0" smtClean="0"/>
              <a:t>  </a:t>
            </a:r>
            <a:r>
              <a:rPr lang="en-US" dirty="0" err="1" smtClean="0"/>
              <a:t>du"crystal</a:t>
            </a:r>
            <a:r>
              <a:rPr lang="en-US" dirty="0" smtClean="0"/>
              <a:t>" se fait en </a:t>
            </a:r>
            <a:r>
              <a:rPr lang="en-US" dirty="0" smtClean="0">
                <a:solidFill>
                  <a:srgbClr val="FFFF00"/>
                </a:solidFill>
              </a:rPr>
              <a:t>direction </a:t>
            </a:r>
            <a:r>
              <a:rPr lang="en-US" dirty="0" err="1" smtClean="0">
                <a:solidFill>
                  <a:srgbClr val="FFFF00"/>
                </a:solidFill>
              </a:rPr>
              <a:t>perpendiculaire</a:t>
            </a:r>
            <a:r>
              <a:rPr lang="en-US" dirty="0" smtClean="0">
                <a:solidFill>
                  <a:srgbClr val="FFFF00"/>
                </a:solidFill>
              </a:rPr>
              <a:t> au plan </a:t>
            </a:r>
            <a:r>
              <a:rPr lang="en-US" dirty="0" smtClean="0"/>
              <a:t>du </a:t>
            </a:r>
            <a:r>
              <a:rPr lang="en-US" dirty="0" err="1" smtClean="0"/>
              <a:t>dessin</a:t>
            </a:r>
            <a:r>
              <a:rPr lang="en-US" dirty="0" smtClean="0"/>
              <a:t>, </a:t>
            </a:r>
            <a:r>
              <a:rPr lang="en-US" b="1" u="sng" dirty="0" err="1" smtClean="0">
                <a:solidFill>
                  <a:srgbClr val="FF0000"/>
                </a:solidFill>
              </a:rPr>
              <a:t>aucune</a:t>
            </a:r>
            <a:r>
              <a:rPr lang="en-US" b="1" u="sng" dirty="0" smtClean="0">
                <a:solidFill>
                  <a:srgbClr val="FF0000"/>
                </a:solidFill>
              </a:rPr>
              <a:t> polarization </a:t>
            </a:r>
            <a:r>
              <a:rPr lang="en-US" dirty="0" smtClean="0"/>
              <a:t>ne se </a:t>
            </a:r>
            <a:r>
              <a:rPr lang="en-US" dirty="0" err="1" smtClean="0"/>
              <a:t>produit</a:t>
            </a:r>
            <a:r>
              <a:rPr lang="en-US" dirty="0" smtClean="0"/>
              <a:t>, </a:t>
            </a:r>
            <a:r>
              <a:rPr lang="en-US" dirty="0" err="1" smtClean="0"/>
              <a:t>ceci</a:t>
            </a:r>
            <a:r>
              <a:rPr lang="en-US" dirty="0" smtClean="0"/>
              <a:t> </a:t>
            </a:r>
            <a:r>
              <a:rPr lang="en-US" dirty="0" err="1" smtClean="0"/>
              <a:t>étant</a:t>
            </a:r>
            <a:r>
              <a:rPr lang="en-US" dirty="0" smtClean="0"/>
              <a:t> </a:t>
            </a:r>
            <a:r>
              <a:rPr lang="en-US" dirty="0" err="1" smtClean="0"/>
              <a:t>dit</a:t>
            </a:r>
            <a:r>
              <a:rPr lang="fr-FR" dirty="0" smtClean="0"/>
              <a:t>:</a:t>
            </a:r>
          </a:p>
          <a:p>
            <a:pPr lvl="0"/>
            <a:r>
              <a:rPr lang="en-US" b="1" dirty="0" err="1" smtClean="0">
                <a:solidFill>
                  <a:srgbClr val="FFFF00"/>
                </a:solidFill>
              </a:rPr>
              <a:t>Piézo-electricité</a:t>
            </a:r>
            <a:r>
              <a:rPr lang="en-US" b="1" dirty="0" smtClean="0">
                <a:solidFill>
                  <a:srgbClr val="FFFF00"/>
                </a:solidFill>
              </a:rPr>
              <a:t> </a:t>
            </a:r>
            <a:r>
              <a:rPr lang="en-US" dirty="0" smtClean="0"/>
              <a:t>se </a:t>
            </a:r>
            <a:r>
              <a:rPr lang="en-US" dirty="0" err="1" smtClean="0"/>
              <a:t>réalise</a:t>
            </a:r>
            <a:r>
              <a:rPr lang="en-US" dirty="0" smtClean="0"/>
              <a:t> chez les </a:t>
            </a:r>
            <a:r>
              <a:rPr lang="en-US" b="1" dirty="0" err="1" smtClean="0">
                <a:solidFill>
                  <a:srgbClr val="FFFF00"/>
                </a:solidFill>
              </a:rPr>
              <a:t>monocristalins</a:t>
            </a:r>
            <a:r>
              <a:rPr lang="en-US" dirty="0" smtClean="0"/>
              <a:t> </a:t>
            </a:r>
            <a:r>
              <a:rPr lang="en-US" dirty="0" err="1" smtClean="0"/>
              <a:t>si</a:t>
            </a:r>
            <a:r>
              <a:rPr lang="en-US" dirty="0" smtClean="0"/>
              <a:t> </a:t>
            </a:r>
            <a:r>
              <a:rPr lang="en-US" b="1" dirty="0" err="1" smtClean="0">
                <a:solidFill>
                  <a:srgbClr val="FFFF00"/>
                </a:solidFill>
              </a:rPr>
              <a:t>déformation</a:t>
            </a:r>
            <a:r>
              <a:rPr lang="en-US" dirty="0" smtClean="0"/>
              <a:t> se </a:t>
            </a:r>
            <a:r>
              <a:rPr lang="en-US" dirty="0" err="1" smtClean="0"/>
              <a:t>produit</a:t>
            </a:r>
            <a:r>
              <a:rPr lang="en-US" dirty="0" smtClean="0"/>
              <a:t> </a:t>
            </a:r>
            <a:r>
              <a:rPr lang="en-US" dirty="0" err="1" smtClean="0"/>
              <a:t>dans</a:t>
            </a:r>
            <a:r>
              <a:rPr lang="en-US" dirty="0" smtClean="0"/>
              <a:t> la “</a:t>
            </a:r>
            <a:r>
              <a:rPr lang="en-US" b="1" dirty="0" err="1" smtClean="0">
                <a:solidFill>
                  <a:srgbClr val="FFFF00"/>
                </a:solidFill>
              </a:rPr>
              <a:t>bonne</a:t>
            </a:r>
            <a:r>
              <a:rPr lang="en-US" b="1" dirty="0" smtClean="0">
                <a:solidFill>
                  <a:srgbClr val="FFFF00"/>
                </a:solidFill>
              </a:rPr>
              <a:t>  direction</a:t>
            </a:r>
            <a:r>
              <a:rPr lang="en-US" dirty="0" smtClean="0"/>
              <a:t>”, </a:t>
            </a:r>
            <a:r>
              <a:rPr lang="en-US" dirty="0" err="1" smtClean="0"/>
              <a:t>mais</a:t>
            </a:r>
            <a:r>
              <a:rPr lang="en-US" dirty="0" smtClean="0"/>
              <a:t>  peut </a:t>
            </a:r>
            <a:r>
              <a:rPr lang="en-US" dirty="0" err="1" smtClean="0"/>
              <a:t>etre</a:t>
            </a:r>
            <a:r>
              <a:rPr lang="en-US" dirty="0" smtClean="0"/>
              <a:t> </a:t>
            </a:r>
            <a:r>
              <a:rPr lang="en-US" b="1" dirty="0" err="1" smtClean="0">
                <a:solidFill>
                  <a:srgbClr val="FFFF00"/>
                </a:solidFill>
              </a:rPr>
              <a:t>faible</a:t>
            </a:r>
            <a:r>
              <a:rPr lang="en-US" b="1" dirty="0" smtClean="0">
                <a:solidFill>
                  <a:srgbClr val="FFFF00"/>
                </a:solidFill>
              </a:rPr>
              <a:t> </a:t>
            </a:r>
            <a:r>
              <a:rPr lang="en-US" b="1" dirty="0" err="1" smtClean="0">
                <a:solidFill>
                  <a:srgbClr val="FFFF00"/>
                </a:solidFill>
              </a:rPr>
              <a:t>ou</a:t>
            </a:r>
            <a:r>
              <a:rPr lang="en-US" b="1" dirty="0" smtClean="0">
                <a:solidFill>
                  <a:srgbClr val="FFFF00"/>
                </a:solidFill>
              </a:rPr>
              <a:t> absent </a:t>
            </a:r>
            <a:r>
              <a:rPr lang="en-US" dirty="0" smtClean="0"/>
              <a:t>pour les  </a:t>
            </a:r>
            <a:r>
              <a:rPr lang="en-US" b="1" dirty="0" err="1" smtClean="0">
                <a:solidFill>
                  <a:srgbClr val="FFFF00"/>
                </a:solidFill>
              </a:rPr>
              <a:t>polycristallins</a:t>
            </a:r>
            <a:r>
              <a:rPr lang="en-US" b="1" dirty="0" smtClean="0">
                <a:solidFill>
                  <a:srgbClr val="FFFF00"/>
                </a:solidFill>
              </a:rPr>
              <a:t> </a:t>
            </a:r>
            <a:r>
              <a:rPr lang="en-US" dirty="0" err="1" smtClean="0"/>
              <a:t>ayant</a:t>
            </a:r>
            <a:r>
              <a:rPr lang="en-US" dirty="0" smtClean="0"/>
              <a:t> </a:t>
            </a:r>
            <a:r>
              <a:rPr lang="en-US" b="1" u="sng" dirty="0" smtClean="0">
                <a:solidFill>
                  <a:srgbClr val="FFFF00"/>
                </a:solidFill>
              </a:rPr>
              <a:t>orientation des grains </a:t>
            </a:r>
            <a:r>
              <a:rPr lang="en-US" b="1" u="sng" dirty="0" err="1" smtClean="0">
                <a:solidFill>
                  <a:srgbClr val="FFFF00"/>
                </a:solidFill>
              </a:rPr>
              <a:t>aléatoires</a:t>
            </a:r>
            <a:r>
              <a:rPr lang="en-US" b="1" u="sng" dirty="0" smtClean="0">
                <a:solidFill>
                  <a:srgbClr val="FFFF00"/>
                </a:solidFill>
              </a:rPr>
              <a:t>  </a:t>
            </a:r>
            <a:r>
              <a:rPr lang="en-US" dirty="0" smtClean="0"/>
              <a:t>.</a:t>
            </a:r>
            <a:endParaRPr lang="fr-FR" dirty="0" smtClean="0"/>
          </a:p>
          <a:p>
            <a:r>
              <a:rPr lang="en-US" dirty="0" err="1" smtClean="0"/>
              <a:t>Piezo</a:t>
            </a:r>
            <a:r>
              <a:rPr lang="en-US" dirty="0" smtClean="0"/>
              <a:t> </a:t>
            </a:r>
            <a:r>
              <a:rPr lang="en-US" dirty="0" err="1" smtClean="0"/>
              <a:t>electricité</a:t>
            </a:r>
            <a:r>
              <a:rPr lang="en-US" dirty="0" smtClean="0"/>
              <a:t> </a:t>
            </a:r>
            <a:r>
              <a:rPr lang="en-US" dirty="0" err="1" smtClean="0"/>
              <a:t>doit</a:t>
            </a:r>
            <a:r>
              <a:rPr lang="en-US" dirty="0" smtClean="0"/>
              <a:t> être </a:t>
            </a:r>
            <a:r>
              <a:rPr lang="fr-FR" dirty="0" smtClean="0"/>
              <a:t>décrite</a:t>
            </a:r>
            <a:r>
              <a:rPr lang="en-US" dirty="0" smtClean="0"/>
              <a:t> par un  </a:t>
            </a:r>
            <a:r>
              <a:rPr lang="en-US" dirty="0" err="1" smtClean="0"/>
              <a:t>tenseur</a:t>
            </a:r>
            <a:r>
              <a:rPr lang="en-US" dirty="0" smtClean="0"/>
              <a:t> de 2ieme </a:t>
            </a:r>
            <a:r>
              <a:rPr lang="en-US" dirty="0" err="1" smtClean="0"/>
              <a:t>ordre</a:t>
            </a:r>
            <a:r>
              <a:rPr lang="en-US" dirty="0" smtClean="0"/>
              <a:t>  .</a:t>
            </a:r>
          </a:p>
          <a:p>
            <a:r>
              <a:rPr lang="en-US" dirty="0" smtClean="0"/>
              <a:t>= </a:t>
            </a:r>
            <a:r>
              <a:rPr lang="en-US" dirty="0" err="1" smtClean="0"/>
              <a:t>considération</a:t>
            </a:r>
            <a:r>
              <a:rPr lang="en-US" dirty="0" smtClean="0"/>
              <a:t> </a:t>
            </a:r>
            <a:r>
              <a:rPr lang="en-US" dirty="0" err="1" smtClean="0"/>
              <a:t>totale</a:t>
            </a:r>
            <a:r>
              <a:rPr lang="en-US" dirty="0" smtClean="0"/>
              <a:t> des </a:t>
            </a:r>
            <a:r>
              <a:rPr lang="en-US" dirty="0" err="1" smtClean="0"/>
              <a:t>proprietés</a:t>
            </a:r>
            <a:r>
              <a:rPr lang="en-US" dirty="0" smtClean="0"/>
              <a:t> du </a:t>
            </a:r>
            <a:r>
              <a:rPr lang="en-US" dirty="0" err="1" smtClean="0"/>
              <a:t>tenseur</a:t>
            </a:r>
            <a:r>
              <a:rPr lang="en-US" dirty="0" smtClean="0"/>
              <a:t> de la </a:t>
            </a:r>
            <a:r>
              <a:rPr lang="en-US" dirty="0" err="1" smtClean="0"/>
              <a:t>susceptibilité</a:t>
            </a:r>
            <a:r>
              <a:rPr lang="en-US" dirty="0" smtClean="0"/>
              <a:t> </a:t>
            </a:r>
            <a:r>
              <a:rPr lang="fr-FR" b="1" dirty="0" smtClean="0">
                <a:latin typeface="Symbol" pitchFamily="18" charset="2"/>
              </a:rPr>
              <a:t>÷</a:t>
            </a:r>
            <a:r>
              <a:rPr lang="en-US" dirty="0" smtClean="0">
                <a:latin typeface="Symbol" pitchFamily="18" charset="2"/>
              </a:rPr>
              <a:t> </a:t>
            </a:r>
            <a:r>
              <a:rPr lang="en-US" dirty="0" err="1" smtClean="0"/>
              <a:t>ou</a:t>
            </a:r>
            <a:r>
              <a:rPr lang="en-US" dirty="0" smtClean="0"/>
              <a:t> de la </a:t>
            </a:r>
            <a:r>
              <a:rPr lang="en-US" dirty="0" err="1" smtClean="0"/>
              <a:t>canstante</a:t>
            </a:r>
            <a:r>
              <a:rPr lang="en-US" dirty="0" smtClean="0"/>
              <a:t> </a:t>
            </a:r>
            <a:r>
              <a:rPr lang="en-US" dirty="0" err="1" smtClean="0"/>
              <a:t>dielectrique</a:t>
            </a:r>
            <a:r>
              <a:rPr lang="en-US" dirty="0" smtClean="0"/>
              <a:t> c   </a:t>
            </a:r>
            <a:r>
              <a:rPr lang="fr-FR" b="1" dirty="0" smtClean="0"/>
              <a:t>å</a:t>
            </a:r>
            <a:r>
              <a:rPr lang="en-US" b="1" baseline="-25000" dirty="0" smtClean="0"/>
              <a:t>r</a:t>
            </a:r>
            <a:r>
              <a:rPr lang="en-US" dirty="0" smtClean="0"/>
              <a:t> pour </a:t>
            </a:r>
            <a:r>
              <a:rPr lang="en-US" dirty="0" err="1" smtClean="0"/>
              <a:t>une</a:t>
            </a:r>
            <a:r>
              <a:rPr lang="en-US" dirty="0" smtClean="0"/>
              <a:t>  </a:t>
            </a:r>
            <a:r>
              <a:rPr lang="en-US" dirty="0" err="1" smtClean="0"/>
              <a:t>piézo-electricité</a:t>
            </a:r>
            <a:r>
              <a:rPr lang="en-US" dirty="0" smtClean="0"/>
              <a:t> </a:t>
            </a:r>
            <a:r>
              <a:rPr lang="en-US" dirty="0" err="1" smtClean="0"/>
              <a:t>propre</a:t>
            </a:r>
            <a:r>
              <a:rPr lang="en-US" dirty="0" smtClean="0"/>
              <a:t>.</a:t>
            </a:r>
          </a:p>
          <a:p>
            <a:r>
              <a:rPr lang="en-US" dirty="0" smtClean="0"/>
              <a:t> La </a:t>
            </a:r>
            <a:r>
              <a:rPr lang="en-US" dirty="0" err="1" smtClean="0"/>
              <a:t>symétrie</a:t>
            </a:r>
            <a:r>
              <a:rPr lang="en-US" dirty="0" smtClean="0"/>
              <a:t> cristaline </a:t>
            </a:r>
            <a:r>
              <a:rPr lang="en-US" dirty="0" err="1" smtClean="0"/>
              <a:t>doit</a:t>
            </a:r>
            <a:r>
              <a:rPr lang="en-US" dirty="0" smtClean="0"/>
              <a:t> </a:t>
            </a:r>
            <a:r>
              <a:rPr lang="en-US" dirty="0" err="1" smtClean="0"/>
              <a:t>satisfaire</a:t>
            </a:r>
            <a:r>
              <a:rPr lang="en-US" dirty="0" smtClean="0"/>
              <a:t> </a:t>
            </a:r>
            <a:r>
              <a:rPr lang="en-US" dirty="0" err="1" smtClean="0"/>
              <a:t>certaines</a:t>
            </a:r>
            <a:r>
              <a:rPr lang="en-US" dirty="0" smtClean="0"/>
              <a:t> conditions: le plus important </a:t>
            </a:r>
            <a:r>
              <a:rPr lang="en-US" dirty="0" err="1" smtClean="0"/>
              <a:t>est</a:t>
            </a:r>
            <a:r>
              <a:rPr lang="en-US" dirty="0" smtClean="0"/>
              <a:t> de ne pas </a:t>
            </a:r>
            <a:r>
              <a:rPr lang="en-US" dirty="0" err="1" smtClean="0"/>
              <a:t>avoir</a:t>
            </a:r>
            <a:r>
              <a:rPr lang="en-US" dirty="0" smtClean="0"/>
              <a:t> de centre </a:t>
            </a:r>
            <a:r>
              <a:rPr lang="en-US" dirty="0" err="1" smtClean="0"/>
              <a:t>d’inversion</a:t>
            </a:r>
            <a:r>
              <a:rPr lang="en-US" dirty="0" smtClean="0"/>
              <a:t>  .  </a:t>
            </a:r>
          </a:p>
          <a:p>
            <a:endParaRPr lang="fr-FR" dirty="0"/>
          </a:p>
        </p:txBody>
      </p:sp>
      <p:sp>
        <p:nvSpPr>
          <p:cNvPr id="4" name="Espace réservé de la date 3"/>
          <p:cNvSpPr>
            <a:spLocks noGrp="1"/>
          </p:cNvSpPr>
          <p:nvPr>
            <p:ph type="dt" sz="half" idx="10"/>
          </p:nvPr>
        </p:nvSpPr>
        <p:spPr>
          <a:xfrm>
            <a:off x="457200" y="6356350"/>
            <a:ext cx="1042966" cy="365125"/>
          </a:xfrm>
        </p:spPr>
        <p:txBody>
          <a:bodyPr/>
          <a:lstStyle/>
          <a:p>
            <a:fld id="{FD1EBE95-EABC-4E2E-8682-9BC64487C256}" type="datetime1">
              <a:rPr lang="fr-FR" sz="1600" b="1" smtClean="0"/>
              <a:t>03/04/2020</a:t>
            </a:fld>
            <a:endParaRPr lang="fr-FR" sz="1600" b="1" dirty="0"/>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10</a:t>
            </a:fld>
            <a:endParaRPr lang="fr-FR" sz="1800" b="1" dirty="0"/>
          </a:p>
        </p:txBody>
      </p:sp>
      <p:sp>
        <p:nvSpPr>
          <p:cNvPr id="6" name="Espace réservé du pied de page 5"/>
          <p:cNvSpPr>
            <a:spLocks noGrp="1"/>
          </p:cNvSpPr>
          <p:nvPr>
            <p:ph type="ftr" sz="quarter" idx="11"/>
          </p:nvPr>
        </p:nvSpPr>
        <p:spPr>
          <a:xfrm>
            <a:off x="1643042" y="6356350"/>
            <a:ext cx="6215106"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357694"/>
            <a:ext cx="8715436" cy="1928826"/>
          </a:xfrm>
          <a:blipFill>
            <a:blip r:embed="rId2"/>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sz="2400" b="1" i="1" u="sng" dirty="0" smtClean="0"/>
              <a:t>Rem1</a:t>
            </a:r>
            <a:r>
              <a:rPr lang="fr-FR" sz="2400" dirty="0" smtClean="0"/>
              <a:t>:un cristal à plusieurs axes polaires même piézo-électrique peut ne pas être siège d’une polarisation spontanée(Ps) : la somme des moments dipolaires le long des axes est nulle</a:t>
            </a:r>
            <a:br>
              <a:rPr lang="fr-FR" sz="2400" dirty="0" smtClean="0"/>
            </a:br>
            <a:r>
              <a:rPr lang="fr-FR" sz="2400" b="1" i="1" u="sng" dirty="0" smtClean="0"/>
              <a:t>Rem2</a:t>
            </a:r>
            <a:r>
              <a:rPr lang="fr-FR" sz="2400" dirty="0" smtClean="0"/>
              <a:t>: Cette Ps varie avec la température , les cristaux se chargent =pyro-électriques</a:t>
            </a:r>
            <a:endParaRPr lang="fr-FR" sz="2400" dirty="0"/>
          </a:p>
        </p:txBody>
      </p:sp>
      <p:graphicFrame>
        <p:nvGraphicFramePr>
          <p:cNvPr id="5" name="Espace réservé du contenu 4"/>
          <p:cNvGraphicFramePr>
            <a:graphicFrameLocks noGrp="1"/>
          </p:cNvGraphicFramePr>
          <p:nvPr>
            <p:ph idx="1"/>
          </p:nvPr>
        </p:nvGraphicFramePr>
        <p:xfrm>
          <a:off x="500034" y="142852"/>
          <a:ext cx="8229600" cy="4000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e la date 3"/>
          <p:cNvSpPr>
            <a:spLocks noGrp="1"/>
          </p:cNvSpPr>
          <p:nvPr>
            <p:ph type="dt" sz="half" idx="10"/>
          </p:nvPr>
        </p:nvSpPr>
        <p:spPr>
          <a:xfrm>
            <a:off x="214282" y="6357958"/>
            <a:ext cx="1357322" cy="365125"/>
          </a:xfrm>
        </p:spPr>
        <p:txBody>
          <a:bodyPr/>
          <a:lstStyle/>
          <a:p>
            <a:fld id="{7565BB0C-0ED5-4554-9408-04B8E4E07433}" type="datetime1">
              <a:rPr lang="fr-FR" sz="1800" b="1" smtClean="0"/>
              <a:t>03/04/2020</a:t>
            </a:fld>
            <a:endParaRPr lang="fr-FR" sz="1800" b="1" dirty="0"/>
          </a:p>
        </p:txBody>
      </p:sp>
      <p:sp>
        <p:nvSpPr>
          <p:cNvPr id="6" name="Espace réservé du numéro de diapositive 5"/>
          <p:cNvSpPr>
            <a:spLocks noGrp="1"/>
          </p:cNvSpPr>
          <p:nvPr>
            <p:ph type="sldNum" sz="quarter" idx="12"/>
          </p:nvPr>
        </p:nvSpPr>
        <p:spPr>
          <a:xfrm>
            <a:off x="8143900" y="6357958"/>
            <a:ext cx="762000" cy="365125"/>
          </a:xfrm>
        </p:spPr>
        <p:txBody>
          <a:bodyPr/>
          <a:lstStyle/>
          <a:p>
            <a:fld id="{745746F1-C725-4A93-9571-CD3EDCB22751}" type="slidenum">
              <a:rPr lang="fr-FR" sz="1800" b="1" smtClean="0"/>
              <a:pPr/>
              <a:t>11</a:t>
            </a:fld>
            <a:endParaRPr lang="fr-FR" sz="1800" b="1" dirty="0"/>
          </a:p>
        </p:txBody>
      </p:sp>
      <p:sp>
        <p:nvSpPr>
          <p:cNvPr id="7" name="Espace réservé du pied de page 6"/>
          <p:cNvSpPr>
            <a:spLocks noGrp="1"/>
          </p:cNvSpPr>
          <p:nvPr>
            <p:ph type="ftr" sz="quarter" idx="11"/>
          </p:nvPr>
        </p:nvSpPr>
        <p:spPr>
          <a:xfrm>
            <a:off x="1643042" y="6356350"/>
            <a:ext cx="5929354"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928694"/>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fr-FR"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Matériaux Ferroélectriques</a:t>
            </a:r>
            <a:endParaRPr lang="fr-FR"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graphicFrame>
        <p:nvGraphicFramePr>
          <p:cNvPr id="4" name="Espace réservé du contenu 3"/>
          <p:cNvGraphicFramePr>
            <a:graphicFrameLocks noGrp="1"/>
          </p:cNvGraphicFramePr>
          <p:nvPr>
            <p:ph idx="1"/>
          </p:nvPr>
        </p:nvGraphicFramePr>
        <p:xfrm>
          <a:off x="457200" y="1214422"/>
          <a:ext cx="5543560" cy="4686320"/>
        </p:xfrm>
        <a:graphic>
          <a:graphicData uri="http://schemas.openxmlformats.org/drawingml/2006/table">
            <a:tbl>
              <a:tblPr firstRow="1" bandRow="1">
                <a:tableStyleId>{5C22544A-7EE6-4342-B048-85BDC9FD1C3A}</a:tableStyleId>
              </a:tblPr>
              <a:tblGrid>
                <a:gridCol w="2771780"/>
                <a:gridCol w="2771780"/>
              </a:tblGrid>
              <a:tr h="4686320">
                <a:tc>
                  <a:txBody>
                    <a:bodyPr/>
                    <a:lstStyle/>
                    <a:p>
                      <a:r>
                        <a:rPr lang="fr-FR" dirty="0" smtClean="0"/>
                        <a:t>1</a:t>
                      </a:r>
                      <a:endParaRPr lang="fr-FR" dirty="0"/>
                    </a:p>
                  </a:txBody>
                  <a:tcPr>
                    <a:solidFill>
                      <a:schemeClr val="accent6">
                        <a:lumMod val="60000"/>
                        <a:lumOff val="40000"/>
                      </a:schemeClr>
                    </a:solidFill>
                  </a:tcPr>
                </a:tc>
                <a:tc>
                  <a:txBody>
                    <a:bodyPr/>
                    <a:lstStyle/>
                    <a:p>
                      <a:pPr>
                        <a:buFont typeface="Wingdings" pitchFamily="2" charset="2"/>
                        <a:buChar char="è"/>
                      </a:pPr>
                      <a:endParaRPr lang="fr-FR" baseline="0" dirty="0" smtClean="0">
                        <a:sym typeface="Wingdings" pitchFamily="2" charset="2"/>
                      </a:endParaRPr>
                    </a:p>
                    <a:p>
                      <a:pPr>
                        <a:buFont typeface="Wingdings" pitchFamily="2" charset="2"/>
                        <a:buChar char="è"/>
                      </a:pPr>
                      <a:r>
                        <a:rPr lang="fr-FR" baseline="0" dirty="0" smtClean="0">
                          <a:sym typeface="Wingdings" pitchFamily="2" charset="2"/>
                        </a:rPr>
                        <a:t>  </a:t>
                      </a:r>
                    </a:p>
                    <a:p>
                      <a:pPr>
                        <a:buFont typeface="Wingdings" pitchFamily="2" charset="2"/>
                        <a:buChar char="è"/>
                      </a:pPr>
                      <a:endParaRPr lang="fr-FR" baseline="0" dirty="0" smtClean="0">
                        <a:sym typeface="Wingdings" pitchFamily="2" charset="2"/>
                      </a:endParaRPr>
                    </a:p>
                    <a:p>
                      <a:pPr>
                        <a:buFont typeface="Wingdings" pitchFamily="2" charset="2"/>
                        <a:buChar char="è"/>
                      </a:pPr>
                      <a:endParaRPr lang="fr-FR" baseline="0" dirty="0" smtClean="0">
                        <a:sym typeface="Wingdings" pitchFamily="2" charset="2"/>
                      </a:endParaRPr>
                    </a:p>
                    <a:p>
                      <a:pPr>
                        <a:buFont typeface="Wingdings" pitchFamily="2" charset="2"/>
                        <a:buChar char="è"/>
                      </a:pPr>
                      <a:r>
                        <a:rPr lang="fr-FR" baseline="0" dirty="0" smtClean="0">
                          <a:sym typeface="Wingdings" pitchFamily="2" charset="2"/>
                        </a:rPr>
                        <a:t> </a:t>
                      </a:r>
                      <a:endParaRPr lang="fr-FR" dirty="0"/>
                    </a:p>
                  </a:txBody>
                  <a:tcPr/>
                </a:tc>
              </a:tr>
            </a:tbl>
          </a:graphicData>
        </a:graphic>
      </p:graphicFrame>
      <p:pic>
        <p:nvPicPr>
          <p:cNvPr id="11269" name="Picture 5"/>
          <p:cNvPicPr>
            <a:picLocks noChangeAspect="1" noChangeArrowheads="1"/>
          </p:cNvPicPr>
          <p:nvPr/>
        </p:nvPicPr>
        <p:blipFill>
          <a:blip r:embed="rId2"/>
          <a:srcRect/>
          <a:stretch>
            <a:fillRect/>
          </a:stretch>
        </p:blipFill>
        <p:spPr bwMode="auto">
          <a:xfrm>
            <a:off x="6357950" y="3000372"/>
            <a:ext cx="2571768" cy="2562225"/>
          </a:xfrm>
          <a:prstGeom prst="rect">
            <a:avLst/>
          </a:prstGeom>
          <a:ln w="76200" cap="sq" cmpd="thickThin">
            <a:solidFill>
              <a:schemeClr val="tx1"/>
            </a:solid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1" name="Rectangle avec flèche vers la droite 10"/>
          <p:cNvSpPr/>
          <p:nvPr/>
        </p:nvSpPr>
        <p:spPr>
          <a:xfrm>
            <a:off x="285720" y="1285860"/>
            <a:ext cx="3000396" cy="1857388"/>
          </a:xfrm>
          <a:prstGeom prst="right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Certains cristaux pyro-</a:t>
            </a:r>
            <a:r>
              <a:rPr lang="fr-FR" b="1" dirty="0" err="1" smtClean="0"/>
              <a:t>élecrtiques</a:t>
            </a:r>
            <a:r>
              <a:rPr lang="fr-FR" b="1" dirty="0" smtClean="0"/>
              <a:t> sous un champs externe</a:t>
            </a:r>
            <a:r>
              <a:rPr lang="fr-FR" b="1" baseline="0" dirty="0" smtClean="0"/>
              <a:t>  caractérisés par</a:t>
            </a:r>
            <a:endParaRPr lang="fr-FR" b="1" dirty="0" smtClean="0"/>
          </a:p>
          <a:p>
            <a:pPr algn="ctr"/>
            <a:endParaRPr lang="fr-FR" dirty="0"/>
          </a:p>
        </p:txBody>
      </p:sp>
      <p:sp>
        <p:nvSpPr>
          <p:cNvPr id="12" name="Plaque 11"/>
          <p:cNvSpPr/>
          <p:nvPr/>
        </p:nvSpPr>
        <p:spPr>
          <a:xfrm>
            <a:off x="3714744" y="1428736"/>
            <a:ext cx="2000264" cy="785818"/>
          </a:xfrm>
          <a:prstGeom prst="beve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sym typeface="Wingdings" pitchFamily="2" charset="2"/>
            </a:endParaRPr>
          </a:p>
          <a:p>
            <a:pPr algn="ctr"/>
            <a:r>
              <a:rPr lang="fr-FR" b="1" dirty="0" smtClean="0">
                <a:sym typeface="Wingdings" pitchFamily="2" charset="2"/>
              </a:rPr>
              <a:t>Réorientation</a:t>
            </a:r>
            <a:r>
              <a:rPr lang="fr-FR" b="1" baseline="0" dirty="0" smtClean="0">
                <a:sym typeface="Wingdings" pitchFamily="2" charset="2"/>
              </a:rPr>
              <a:t> de la direction du Ps </a:t>
            </a:r>
            <a:r>
              <a:rPr lang="fr-FR" baseline="0" dirty="0" smtClean="0">
                <a:sym typeface="Wingdings" pitchFamily="2" charset="2"/>
              </a:rPr>
              <a:t>ou</a:t>
            </a:r>
          </a:p>
          <a:p>
            <a:pPr algn="ctr"/>
            <a:endParaRPr lang="fr-FR" dirty="0"/>
          </a:p>
        </p:txBody>
      </p:sp>
      <p:sp>
        <p:nvSpPr>
          <p:cNvPr id="13" name="Plaque 12"/>
          <p:cNvSpPr/>
          <p:nvPr/>
        </p:nvSpPr>
        <p:spPr>
          <a:xfrm>
            <a:off x="3714744" y="2285992"/>
            <a:ext cx="2000264" cy="928694"/>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Renversement de la direction du Ps</a:t>
            </a:r>
            <a:endParaRPr lang="fr-FR" b="1" dirty="0"/>
          </a:p>
        </p:txBody>
      </p:sp>
      <p:sp>
        <p:nvSpPr>
          <p:cNvPr id="14" name="Rectangle avec flèche vers la gauche 13"/>
          <p:cNvSpPr/>
          <p:nvPr/>
        </p:nvSpPr>
        <p:spPr>
          <a:xfrm>
            <a:off x="5643570" y="1285860"/>
            <a:ext cx="2928958" cy="1643074"/>
          </a:xfrm>
          <a:prstGeom prst="lef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Cristaux dits  Ferro-</a:t>
            </a:r>
            <a:r>
              <a:rPr lang="fr-FR" b="1" dirty="0" err="1" smtClean="0"/>
              <a:t>éléctriques</a:t>
            </a:r>
            <a:endParaRPr lang="fr-FR" b="1" dirty="0"/>
          </a:p>
        </p:txBody>
      </p:sp>
      <p:sp>
        <p:nvSpPr>
          <p:cNvPr id="17" name="Flèche droite à entaille 16"/>
          <p:cNvSpPr/>
          <p:nvPr/>
        </p:nvSpPr>
        <p:spPr>
          <a:xfrm rot="1215204">
            <a:off x="1052315" y="3258048"/>
            <a:ext cx="2560624" cy="63699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avec flèche vers la droite 18"/>
          <p:cNvSpPr/>
          <p:nvPr/>
        </p:nvSpPr>
        <p:spPr>
          <a:xfrm>
            <a:off x="3428992" y="4572008"/>
            <a:ext cx="2928958" cy="1500198"/>
          </a:xfrm>
          <a:prstGeom prst="rightArrowCallou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Si Ce champ E  est alternatif  la Polarisation décrit un cycle d’</a:t>
            </a:r>
            <a:r>
              <a:rPr lang="fr-FR" dirty="0" err="1" smtClean="0"/>
              <a:t>Hystérisis</a:t>
            </a:r>
            <a:endParaRPr lang="fr-FR" dirty="0"/>
          </a:p>
        </p:txBody>
      </p:sp>
      <p:sp>
        <p:nvSpPr>
          <p:cNvPr id="21" name="Rectangle avec flèche vers le haut 20"/>
          <p:cNvSpPr/>
          <p:nvPr/>
        </p:nvSpPr>
        <p:spPr>
          <a:xfrm>
            <a:off x="3500430" y="3071810"/>
            <a:ext cx="2500330" cy="1143008"/>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FF00"/>
                </a:solidFill>
              </a:rPr>
              <a:t>Variation  non linéaire de la Polarisation avec E</a:t>
            </a:r>
            <a:endParaRPr lang="fr-FR" b="1" dirty="0">
              <a:solidFill>
                <a:srgbClr val="FFFF00"/>
              </a:solidFill>
            </a:endParaRPr>
          </a:p>
        </p:txBody>
      </p:sp>
      <p:sp>
        <p:nvSpPr>
          <p:cNvPr id="23" name="Flèche angle droit à deux pointes 22"/>
          <p:cNvSpPr/>
          <p:nvPr/>
        </p:nvSpPr>
        <p:spPr>
          <a:xfrm>
            <a:off x="3357554" y="6072206"/>
            <a:ext cx="5000660" cy="285752"/>
          </a:xfrm>
          <a:prstGeom prst="leftUp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droite à entaille 24"/>
          <p:cNvSpPr/>
          <p:nvPr/>
        </p:nvSpPr>
        <p:spPr>
          <a:xfrm rot="12236423">
            <a:off x="2912124" y="6128566"/>
            <a:ext cx="659637" cy="140378"/>
          </a:xfrm>
          <a:prstGeom prst="notched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Organigramme : Document 25"/>
          <p:cNvSpPr/>
          <p:nvPr/>
        </p:nvSpPr>
        <p:spPr>
          <a:xfrm>
            <a:off x="0" y="3857628"/>
            <a:ext cx="3133684" cy="2714644"/>
          </a:xfrm>
          <a:prstGeom prst="flowChartDocumen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par </a:t>
            </a:r>
          </a:p>
          <a:p>
            <a:pPr marL="342900" indent="-342900" algn="ctr">
              <a:buAutoNum type="arabicParenR"/>
            </a:pPr>
            <a:r>
              <a:rPr lang="fr-FR" b="1" dirty="0" smtClean="0"/>
              <a:t>Polarisation à saturation =polarisation spontanée (idéal case)</a:t>
            </a:r>
          </a:p>
          <a:p>
            <a:pPr marL="342900" indent="-342900" algn="ctr">
              <a:buAutoNum type="arabicParenR"/>
            </a:pPr>
            <a:r>
              <a:rPr lang="fr-FR" b="1" dirty="0"/>
              <a:t> </a:t>
            </a:r>
            <a:r>
              <a:rPr lang="fr-FR" b="1" dirty="0" smtClean="0"/>
              <a:t>polarisation rémanente Pr(cas ou E=0)</a:t>
            </a:r>
          </a:p>
          <a:p>
            <a:pPr marL="342900" indent="-342900" algn="ctr">
              <a:buAutoNum type="arabicParenR"/>
            </a:pPr>
            <a:r>
              <a:rPr lang="fr-FR" b="1" dirty="0" smtClean="0"/>
              <a:t>Champ coercitif </a:t>
            </a:r>
            <a:r>
              <a:rPr lang="fr-FR" b="1" dirty="0" err="1" smtClean="0"/>
              <a:t>Ec</a:t>
            </a:r>
            <a:r>
              <a:rPr lang="fr-FR" b="1" dirty="0" smtClean="0"/>
              <a:t> pour annuler  de la Polarisation</a:t>
            </a:r>
            <a:endParaRPr lang="fr-FR" b="1" dirty="0"/>
          </a:p>
        </p:txBody>
      </p:sp>
      <p:sp>
        <p:nvSpPr>
          <p:cNvPr id="27" name="Rectangle à coins arrondis 26"/>
          <p:cNvSpPr/>
          <p:nvPr/>
        </p:nvSpPr>
        <p:spPr>
          <a:xfrm>
            <a:off x="6215074" y="5572140"/>
            <a:ext cx="2928926" cy="50006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Cycle  d’</a:t>
            </a:r>
            <a:r>
              <a:rPr lang="fr-FR" dirty="0" err="1" smtClean="0"/>
              <a:t>hystérisis</a:t>
            </a:r>
            <a:r>
              <a:rPr lang="fr-FR" dirty="0" smtClean="0"/>
              <a:t> caractérisé </a:t>
            </a:r>
            <a:endParaRPr lang="fr-FR" dirty="0"/>
          </a:p>
        </p:txBody>
      </p:sp>
      <p:sp>
        <p:nvSpPr>
          <p:cNvPr id="28" name="Rectangle 27"/>
          <p:cNvSpPr/>
          <p:nvPr/>
        </p:nvSpPr>
        <p:spPr>
          <a:xfrm>
            <a:off x="2428860" y="1428736"/>
            <a:ext cx="500066" cy="35719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29" name="Rectangle 28"/>
          <p:cNvSpPr/>
          <p:nvPr/>
        </p:nvSpPr>
        <p:spPr>
          <a:xfrm>
            <a:off x="6143636" y="1357298"/>
            <a:ext cx="500066" cy="5000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a:t>
            </a:r>
            <a:endParaRPr lang="fr-FR" dirty="0"/>
          </a:p>
        </p:txBody>
      </p:sp>
      <p:sp>
        <p:nvSpPr>
          <p:cNvPr id="30" name="Rectangle 29"/>
          <p:cNvSpPr/>
          <p:nvPr/>
        </p:nvSpPr>
        <p:spPr>
          <a:xfrm>
            <a:off x="2571736" y="3000372"/>
            <a:ext cx="642942"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3</a:t>
            </a:r>
            <a:endParaRPr lang="fr-FR" b="1" dirty="0">
              <a:solidFill>
                <a:schemeClr val="tx1"/>
              </a:solidFill>
            </a:endParaRPr>
          </a:p>
        </p:txBody>
      </p:sp>
      <p:sp>
        <p:nvSpPr>
          <p:cNvPr id="31" name="Rectangle 30"/>
          <p:cNvSpPr/>
          <p:nvPr/>
        </p:nvSpPr>
        <p:spPr>
          <a:xfrm>
            <a:off x="5357818" y="4214818"/>
            <a:ext cx="571504" cy="50006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a:t>
            </a:r>
            <a:endParaRPr lang="fr-FR" dirty="0"/>
          </a:p>
        </p:txBody>
      </p:sp>
      <p:sp>
        <p:nvSpPr>
          <p:cNvPr id="32" name="Rectangle 31"/>
          <p:cNvSpPr/>
          <p:nvPr/>
        </p:nvSpPr>
        <p:spPr>
          <a:xfrm>
            <a:off x="5429256" y="5643578"/>
            <a:ext cx="642942" cy="5000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a:t>
            </a:r>
            <a:endParaRPr lang="fr-FR" dirty="0"/>
          </a:p>
        </p:txBody>
      </p:sp>
      <p:sp>
        <p:nvSpPr>
          <p:cNvPr id="33" name="Rectangle 32"/>
          <p:cNvSpPr/>
          <p:nvPr/>
        </p:nvSpPr>
        <p:spPr>
          <a:xfrm>
            <a:off x="2500298" y="5857892"/>
            <a:ext cx="642942" cy="35719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6</a:t>
            </a:r>
            <a:endParaRPr lang="fr-FR" dirty="0"/>
          </a:p>
        </p:txBody>
      </p:sp>
      <p:sp>
        <p:nvSpPr>
          <p:cNvPr id="22" name="Espace réservé de la date 21"/>
          <p:cNvSpPr>
            <a:spLocks noGrp="1"/>
          </p:cNvSpPr>
          <p:nvPr>
            <p:ph type="dt" sz="half" idx="10"/>
          </p:nvPr>
        </p:nvSpPr>
        <p:spPr>
          <a:xfrm>
            <a:off x="214282" y="6421461"/>
            <a:ext cx="2133600" cy="365125"/>
          </a:xfrm>
        </p:spPr>
        <p:txBody>
          <a:bodyPr/>
          <a:lstStyle/>
          <a:p>
            <a:fld id="{7FD044D4-DC8E-4C4B-B95C-4065258E07B5}" type="datetime1">
              <a:rPr lang="fr-FR" sz="1800" b="1" smtClean="0"/>
              <a:t>03/04/2020</a:t>
            </a:fld>
            <a:endParaRPr lang="fr-FR" sz="1800" b="1" dirty="0"/>
          </a:p>
        </p:txBody>
      </p:sp>
      <p:sp>
        <p:nvSpPr>
          <p:cNvPr id="24" name="Espace réservé du numéro de diapositive 23"/>
          <p:cNvSpPr>
            <a:spLocks noGrp="1"/>
          </p:cNvSpPr>
          <p:nvPr>
            <p:ph type="sldNum" sz="quarter" idx="12"/>
          </p:nvPr>
        </p:nvSpPr>
        <p:spPr/>
        <p:txBody>
          <a:bodyPr/>
          <a:lstStyle/>
          <a:p>
            <a:fld id="{745746F1-C725-4A93-9571-CD3EDCB22751}" type="slidenum">
              <a:rPr lang="fr-FR" sz="1800" b="1" smtClean="0"/>
              <a:pPr/>
              <a:t>12</a:t>
            </a:fld>
            <a:endParaRPr lang="fr-FR" sz="1800" b="1" dirty="0"/>
          </a:p>
        </p:txBody>
      </p:sp>
      <p:sp>
        <p:nvSpPr>
          <p:cNvPr id="34" name="Espace réservé du pied de page 33"/>
          <p:cNvSpPr>
            <a:spLocks noGrp="1"/>
          </p:cNvSpPr>
          <p:nvPr>
            <p:ph type="ftr" sz="quarter" idx="11"/>
          </p:nvPr>
        </p:nvSpPr>
        <p:spPr>
          <a:xfrm>
            <a:off x="1643042" y="6421461"/>
            <a:ext cx="5857916"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dirty="0" smtClean="0"/>
              <a:t/>
            </a:r>
            <a:br>
              <a:rPr lang="fr-FR" dirty="0" smtClean="0"/>
            </a:b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Résumé </a:t>
            </a: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:Piézoélectricité </a:t>
            </a:r>
            <a:endParaRPr lang="fr-FR" dirty="0"/>
          </a:p>
        </p:txBody>
      </p:sp>
      <p:sp>
        <p:nvSpPr>
          <p:cNvPr id="3" name="Espace réservé du contenu 2"/>
          <p:cNvSpPr>
            <a:spLocks noGrp="1"/>
          </p:cNvSpPr>
          <p:nvPr>
            <p:ph idx="1"/>
          </p:nvPr>
        </p:nvSpPr>
        <p:spPr>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25000" lnSpcReduction="20000"/>
          </a:bodyPr>
          <a:lstStyle/>
          <a:p>
            <a:r>
              <a:rPr lang="fr-FR" dirty="0" smtClean="0"/>
              <a:t> </a:t>
            </a:r>
            <a:endParaRPr lang="fr-FR" dirty="0"/>
          </a:p>
          <a:p>
            <a:r>
              <a:rPr lang="fr-FR" dirty="0" smtClean="0"/>
              <a:t></a:t>
            </a:r>
            <a:endParaRPr lang="fr-FR" dirty="0"/>
          </a:p>
          <a:p>
            <a:pPr>
              <a:buFont typeface="Wingdings" pitchFamily="2" charset="2"/>
              <a:buChar char="q"/>
            </a:pPr>
            <a:r>
              <a:rPr lang="fr-FR" sz="6200" b="1" dirty="0"/>
              <a:t>Dans certains cristaux dépourvus de centre de symétrie, un </a:t>
            </a:r>
          </a:p>
          <a:p>
            <a:r>
              <a:rPr lang="fr-FR" sz="6200" b="1" dirty="0"/>
              <a:t>déplacement relatif des ions dû à une contrainte mécanique peut </a:t>
            </a:r>
          </a:p>
          <a:p>
            <a:r>
              <a:rPr lang="fr-FR" sz="6200" b="1" dirty="0"/>
              <a:t>engendrer une polarisation en l’absence de champ appliqué </a:t>
            </a:r>
          </a:p>
          <a:p>
            <a:endParaRPr lang="fr-FR" sz="6200" b="1" dirty="0"/>
          </a:p>
          <a:p>
            <a:pPr>
              <a:buFont typeface="Wingdings" pitchFamily="2" charset="2"/>
              <a:buChar char="q"/>
            </a:pPr>
            <a:r>
              <a:rPr lang="fr-FR" sz="6200" b="1" dirty="0"/>
              <a:t>Permet de transformer une grandeur mécanique en une grandeur </a:t>
            </a:r>
          </a:p>
          <a:p>
            <a:r>
              <a:rPr lang="fr-FR" sz="6200" b="1" dirty="0"/>
              <a:t>électrique (ex : mesure de force ou de pression) </a:t>
            </a:r>
          </a:p>
          <a:p>
            <a:endParaRPr lang="fr-FR" sz="6200" b="1" dirty="0"/>
          </a:p>
          <a:p>
            <a:pPr>
              <a:buFont typeface="Wingdings" pitchFamily="2" charset="2"/>
              <a:buChar char="q"/>
            </a:pPr>
            <a:r>
              <a:rPr lang="fr-FR" sz="6200" b="1" dirty="0"/>
              <a:t>Inversement, un cristal piézoélectrique se déforme sous l’action </a:t>
            </a:r>
          </a:p>
          <a:p>
            <a:r>
              <a:rPr lang="fr-FR" sz="6200" b="1" dirty="0"/>
              <a:t>d’un champ </a:t>
            </a:r>
            <a:r>
              <a:rPr lang="fr-FR" sz="6200" b="1" dirty="0" smtClean="0"/>
              <a:t>E</a:t>
            </a:r>
            <a:endParaRPr lang="fr-FR" sz="6200" b="1" dirty="0"/>
          </a:p>
          <a:p>
            <a:r>
              <a:rPr lang="fr-FR" sz="6200" b="1" dirty="0"/>
              <a:t>(ex : production d’ultra-sons) </a:t>
            </a:r>
          </a:p>
          <a:p>
            <a:endParaRPr lang="fr-FR" sz="6200" b="1" dirty="0"/>
          </a:p>
          <a:p>
            <a:pPr>
              <a:buFont typeface="Wingdings" pitchFamily="2" charset="2"/>
              <a:buChar char="q"/>
            </a:pPr>
            <a:r>
              <a:rPr lang="fr-FR" sz="6200" b="1" dirty="0"/>
              <a:t>Les cristaux de quartz ont des vibrations propres très peu </a:t>
            </a:r>
          </a:p>
          <a:p>
            <a:pPr>
              <a:buNone/>
            </a:pPr>
            <a:r>
              <a:rPr lang="fr-FR" sz="6200" b="1" dirty="0"/>
              <a:t>amorties. Ce sont donc de très bons résonateurs mécaniques que la </a:t>
            </a:r>
          </a:p>
          <a:p>
            <a:pPr>
              <a:buNone/>
            </a:pPr>
            <a:r>
              <a:rPr lang="fr-FR" sz="6200" b="1" dirty="0"/>
              <a:t>piézoélectricité permet de coupler à des circuits électriques </a:t>
            </a:r>
          </a:p>
          <a:p>
            <a:endParaRPr lang="fr-FR" sz="6200" b="1" dirty="0"/>
          </a:p>
          <a:p>
            <a:pPr>
              <a:buFont typeface="Wingdings" pitchFamily="2" charset="2"/>
              <a:buChar char="q"/>
            </a:pPr>
            <a:r>
              <a:rPr lang="fr-FR" sz="6200" b="1" dirty="0"/>
              <a:t>Montres à quartz ! </a:t>
            </a:r>
          </a:p>
          <a:p>
            <a:endParaRPr lang="fr-FR" dirty="0"/>
          </a:p>
        </p:txBody>
      </p:sp>
      <p:sp>
        <p:nvSpPr>
          <p:cNvPr id="4" name="Espace réservé de la date 3"/>
          <p:cNvSpPr>
            <a:spLocks noGrp="1"/>
          </p:cNvSpPr>
          <p:nvPr>
            <p:ph type="dt" sz="half" idx="10"/>
          </p:nvPr>
        </p:nvSpPr>
        <p:spPr/>
        <p:txBody>
          <a:bodyPr/>
          <a:lstStyle/>
          <a:p>
            <a:fld id="{F64B010E-5DDA-4133-A47C-B45A37F79965}" type="datetime1">
              <a:rPr lang="fr-FR" sz="1800" b="1" smtClean="0"/>
              <a:t>03/04/2020</a:t>
            </a:fld>
            <a:endParaRPr lang="fr-FR" sz="1800" b="1" dirty="0"/>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13</a:t>
            </a:fld>
            <a:endParaRPr lang="fr-FR" sz="1800" b="1" dirty="0"/>
          </a:p>
        </p:txBody>
      </p:sp>
      <p:sp>
        <p:nvSpPr>
          <p:cNvPr id="6" name="Espace réservé du pied de page 5"/>
          <p:cNvSpPr>
            <a:spLocks noGrp="1"/>
          </p:cNvSpPr>
          <p:nvPr>
            <p:ph type="ftr" sz="quarter" idx="11"/>
          </p:nvPr>
        </p:nvSpPr>
        <p:spPr>
          <a:xfrm>
            <a:off x="1857356" y="6356350"/>
            <a:ext cx="5715040"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a:solidFill>
            <a:schemeClr val="bg1"/>
          </a:solidFill>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matériaux diélectriques et les besoins technologiques</a:t>
            </a:r>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6429388" y="1928802"/>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OFET: transistor organique</a:t>
            </a:r>
            <a:endParaRPr lang="fr-FR" b="1" dirty="0"/>
          </a:p>
        </p:txBody>
      </p:sp>
      <p:sp>
        <p:nvSpPr>
          <p:cNvPr id="8" name="Rectangle à coins arrondis 7"/>
          <p:cNvSpPr/>
          <p:nvPr/>
        </p:nvSpPr>
        <p:spPr>
          <a:xfrm>
            <a:off x="6429388" y="2857496"/>
            <a:ext cx="242889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LES DISPOSITIFS électroluminescents à couches minces</a:t>
            </a:r>
            <a:endParaRPr lang="fr-FR" b="1" dirty="0"/>
          </a:p>
        </p:txBody>
      </p:sp>
      <p:cxnSp>
        <p:nvCxnSpPr>
          <p:cNvPr id="10" name="Connecteur droit 9"/>
          <p:cNvCxnSpPr/>
          <p:nvPr/>
        </p:nvCxnSpPr>
        <p:spPr>
          <a:xfrm>
            <a:off x="4572000" y="3857628"/>
            <a:ext cx="150019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flipH="1" flipV="1">
            <a:off x="5322099" y="3107529"/>
            <a:ext cx="150019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6072198" y="2285992"/>
            <a:ext cx="42862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6000760" y="3857628"/>
            <a:ext cx="571504"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698678" y="2071678"/>
            <a:ext cx="301686" cy="369332"/>
          </a:xfrm>
          <a:prstGeom prst="rect">
            <a:avLst/>
          </a:prstGeom>
          <a:solidFill>
            <a:srgbClr val="FF0000"/>
          </a:solidFill>
        </p:spPr>
        <p:txBody>
          <a:bodyPr wrap="none" rtlCol="0">
            <a:spAutoFit/>
          </a:bodyPr>
          <a:lstStyle/>
          <a:p>
            <a:r>
              <a:rPr lang="fr-FR" dirty="0" smtClean="0"/>
              <a:t>1</a:t>
            </a:r>
            <a:endParaRPr lang="fr-FR" dirty="0"/>
          </a:p>
        </p:txBody>
      </p:sp>
      <p:sp>
        <p:nvSpPr>
          <p:cNvPr id="19" name="ZoneTexte 18"/>
          <p:cNvSpPr txBox="1"/>
          <p:nvPr/>
        </p:nvSpPr>
        <p:spPr>
          <a:xfrm>
            <a:off x="2428860" y="2786058"/>
            <a:ext cx="301686" cy="369332"/>
          </a:xfrm>
          <a:prstGeom prst="rect">
            <a:avLst/>
          </a:prstGeom>
          <a:solidFill>
            <a:srgbClr val="FFFF00"/>
          </a:solidFill>
        </p:spPr>
        <p:txBody>
          <a:bodyPr wrap="none" rtlCol="0">
            <a:spAutoFit/>
          </a:bodyPr>
          <a:lstStyle/>
          <a:p>
            <a:r>
              <a:rPr lang="fr-FR" dirty="0" smtClean="0"/>
              <a:t>2</a:t>
            </a:r>
            <a:endParaRPr lang="fr-FR" dirty="0"/>
          </a:p>
        </p:txBody>
      </p:sp>
      <p:sp>
        <p:nvSpPr>
          <p:cNvPr id="20" name="ZoneTexte 19"/>
          <p:cNvSpPr txBox="1"/>
          <p:nvPr/>
        </p:nvSpPr>
        <p:spPr>
          <a:xfrm>
            <a:off x="4714876" y="4357694"/>
            <a:ext cx="301686" cy="369332"/>
          </a:xfrm>
          <a:prstGeom prst="rect">
            <a:avLst/>
          </a:prstGeom>
          <a:solidFill>
            <a:schemeClr val="accent3">
              <a:lumMod val="60000"/>
              <a:lumOff val="40000"/>
            </a:schemeClr>
          </a:solidFill>
        </p:spPr>
        <p:txBody>
          <a:bodyPr wrap="none" rtlCol="0">
            <a:spAutoFit/>
          </a:bodyPr>
          <a:lstStyle/>
          <a:p>
            <a:r>
              <a:rPr lang="fr-FR" dirty="0" smtClean="0"/>
              <a:t>3</a:t>
            </a:r>
            <a:endParaRPr lang="fr-FR" dirty="0"/>
          </a:p>
        </p:txBody>
      </p:sp>
      <p:sp>
        <p:nvSpPr>
          <p:cNvPr id="21" name="ZoneTexte 20"/>
          <p:cNvSpPr txBox="1"/>
          <p:nvPr/>
        </p:nvSpPr>
        <p:spPr>
          <a:xfrm>
            <a:off x="5715008" y="3143248"/>
            <a:ext cx="301686" cy="369332"/>
          </a:xfrm>
          <a:prstGeom prst="rect">
            <a:avLst/>
          </a:prstGeom>
          <a:solidFill>
            <a:srgbClr val="00B0F0"/>
          </a:solidFill>
        </p:spPr>
        <p:txBody>
          <a:bodyPr wrap="none" rtlCol="0">
            <a:spAutoFit/>
          </a:bodyPr>
          <a:lstStyle/>
          <a:p>
            <a:r>
              <a:rPr lang="fr-FR" dirty="0" smtClean="0"/>
              <a:t>4</a:t>
            </a:r>
            <a:endParaRPr lang="fr-FR" dirty="0"/>
          </a:p>
        </p:txBody>
      </p:sp>
      <p:sp>
        <p:nvSpPr>
          <p:cNvPr id="22" name="Rectangle à coins arrondis 21"/>
          <p:cNvSpPr/>
          <p:nvPr/>
        </p:nvSpPr>
        <p:spPr>
          <a:xfrm>
            <a:off x="6286512" y="4143380"/>
            <a:ext cx="271464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Dispositif électrique de contrôle de stress</a:t>
            </a:r>
            <a:endParaRPr lang="fr-FR" dirty="0"/>
          </a:p>
        </p:txBody>
      </p:sp>
      <p:sp>
        <p:nvSpPr>
          <p:cNvPr id="16" name="Espace réservé de la date 15"/>
          <p:cNvSpPr>
            <a:spLocks noGrp="1"/>
          </p:cNvSpPr>
          <p:nvPr>
            <p:ph type="dt" sz="half" idx="10"/>
          </p:nvPr>
        </p:nvSpPr>
        <p:spPr>
          <a:xfrm>
            <a:off x="0" y="6357958"/>
            <a:ext cx="2133600" cy="365125"/>
          </a:xfrm>
        </p:spPr>
        <p:txBody>
          <a:bodyPr/>
          <a:lstStyle/>
          <a:p>
            <a:fld id="{BD252764-C33D-4E6E-B722-8C5EC9C0BCFB}" type="datetime1">
              <a:rPr lang="fr-FR" sz="1800" smtClean="0">
                <a:solidFill>
                  <a:schemeClr val="tx1"/>
                </a:solidFill>
              </a:rPr>
              <a:t>03/04/2020</a:t>
            </a:fld>
            <a:endParaRPr lang="fr-FR" sz="1800" dirty="0">
              <a:solidFill>
                <a:schemeClr val="tx1"/>
              </a:solidFill>
            </a:endParaRPr>
          </a:p>
        </p:txBody>
      </p:sp>
      <p:sp>
        <p:nvSpPr>
          <p:cNvPr id="23" name="Espace réservé du numéro de diapositive 22"/>
          <p:cNvSpPr>
            <a:spLocks noGrp="1"/>
          </p:cNvSpPr>
          <p:nvPr>
            <p:ph type="sldNum" sz="quarter" idx="12"/>
          </p:nvPr>
        </p:nvSpPr>
        <p:spPr/>
        <p:txBody>
          <a:bodyPr/>
          <a:lstStyle/>
          <a:p>
            <a:fld id="{745746F1-C725-4A93-9571-CD3EDCB22751}" type="slidenum">
              <a:rPr lang="fr-FR" sz="1800" b="1" smtClean="0"/>
              <a:pPr/>
              <a:t>14</a:t>
            </a:fld>
            <a:endParaRPr lang="fr-FR" sz="1800" b="1" dirty="0"/>
          </a:p>
        </p:txBody>
      </p:sp>
      <p:sp>
        <p:nvSpPr>
          <p:cNvPr id="24" name="Espace réservé du pied de page 23"/>
          <p:cNvSpPr>
            <a:spLocks noGrp="1"/>
          </p:cNvSpPr>
          <p:nvPr>
            <p:ph type="ftr" sz="quarter" idx="11"/>
          </p:nvPr>
        </p:nvSpPr>
        <p:spPr>
          <a:xfrm>
            <a:off x="1643042" y="6356350"/>
            <a:ext cx="5715040"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071546"/>
          </a:xfrm>
          <a:solidFill>
            <a:schemeClr val="accent6">
              <a:lumMod val="40000"/>
              <a:lumOff val="60000"/>
            </a:schemeClr>
          </a:solidFill>
        </p:spPr>
        <p:txBody>
          <a:bodyPr>
            <a:noAutofit/>
          </a:bodyPr>
          <a:lstStyle/>
          <a:p>
            <a:r>
              <a:rPr lang="fr-F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QUELQUES EXEMPLE DE MATERIAUX DIELECTRIQUES</a:t>
            </a:r>
            <a:endParaRPr lang="fr-F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Espace réservé du contenu 3"/>
          <p:cNvGraphicFramePr>
            <a:graphicFrameLocks noGrp="1"/>
          </p:cNvGraphicFramePr>
          <p:nvPr>
            <p:ph idx="1"/>
          </p:nvPr>
        </p:nvGraphicFramePr>
        <p:xfrm>
          <a:off x="457200" y="1214422"/>
          <a:ext cx="8229600" cy="2857520"/>
        </p:xfrm>
        <a:graphic>
          <a:graphicData uri="http://schemas.openxmlformats.org/drawingml/2006/table">
            <a:tbl>
              <a:tblPr firstRow="1" bandRow="1">
                <a:tableStyleId>{5C22544A-7EE6-4342-B048-85BDC9FD1C3A}</a:tableStyleId>
              </a:tblPr>
              <a:tblGrid>
                <a:gridCol w="4114800"/>
                <a:gridCol w="4114800"/>
              </a:tblGrid>
              <a:tr h="2857520">
                <a:tc>
                  <a:txBody>
                    <a:bodyPr/>
                    <a:lstStyle/>
                    <a:p>
                      <a:r>
                        <a:rPr lang="fr-FR" dirty="0" smtClean="0"/>
                        <a:t>LES</a:t>
                      </a:r>
                      <a:r>
                        <a:rPr lang="fr-FR" baseline="0" dirty="0" smtClean="0"/>
                        <a:t>  MATERIAUX  DIELECTRIQUES LAREGEMENT UTILISES  SONT LES /</a:t>
                      </a:r>
                    </a:p>
                    <a:p>
                      <a:pPr>
                        <a:buFont typeface="Wingdings" pitchFamily="2" charset="2"/>
                        <a:buChar char="q"/>
                      </a:pPr>
                      <a:r>
                        <a:rPr lang="fr-FR" baseline="0" dirty="0" smtClean="0"/>
                        <a:t> LES POLYMERES</a:t>
                      </a:r>
                    </a:p>
                    <a:p>
                      <a:pPr>
                        <a:buFont typeface="Wingdings" pitchFamily="2" charset="2"/>
                        <a:buChar char="q"/>
                      </a:pPr>
                      <a:r>
                        <a:rPr lang="fr-FR" baseline="0" dirty="0" smtClean="0"/>
                        <a:t>LES CERAMIQUES</a:t>
                      </a:r>
                    </a:p>
                    <a:p>
                      <a:pPr>
                        <a:buFont typeface="Wingdings" pitchFamily="2" charset="2"/>
                        <a:buChar char="q"/>
                      </a:pPr>
                      <a:r>
                        <a:rPr lang="fr-FR" baseline="0" dirty="0" smtClean="0"/>
                        <a:t>LES PAPIERS </a:t>
                      </a:r>
                    </a:p>
                    <a:p>
                      <a:pPr>
                        <a:buFont typeface="Wingdings" pitchFamily="2" charset="2"/>
                        <a:buChar char="q"/>
                      </a:pPr>
                      <a:r>
                        <a:rPr lang="fr-FR" baseline="0" dirty="0" smtClean="0"/>
                        <a:t>LES HUILES ET CARBONE</a:t>
                      </a:r>
                    </a:p>
                    <a:p>
                      <a:pPr>
                        <a:buFont typeface="Wingdings" pitchFamily="2" charset="2"/>
                        <a:buChar char="q"/>
                      </a:pPr>
                      <a:r>
                        <a:rPr lang="fr-FR" baseline="0" dirty="0" smtClean="0"/>
                        <a:t>MATERIAUX COMPOSITES</a:t>
                      </a:r>
                    </a:p>
                    <a:p>
                      <a:pPr>
                        <a:buFont typeface="Wingdings" pitchFamily="2" charset="2"/>
                        <a:buNone/>
                      </a:pPr>
                      <a:r>
                        <a:rPr lang="fr-FR" baseline="0" dirty="0" smtClean="0"/>
                        <a:t>Ces matériaux  se classent en isolant de natures différentes</a:t>
                      </a:r>
                      <a:endParaRPr lang="fr-FR" dirty="0"/>
                    </a:p>
                  </a:txBody>
                  <a:tcPr/>
                </a:tc>
                <a:tc>
                  <a:txBody>
                    <a:bodyPr/>
                    <a:lstStyle/>
                    <a:p>
                      <a:pPr algn="ctr"/>
                      <a:endParaRPr lang="fr-FR" dirty="0"/>
                    </a:p>
                  </a:txBody>
                  <a:tcPr/>
                </a:tc>
              </a:tr>
            </a:tbl>
          </a:graphicData>
        </a:graphic>
      </p:graphicFrame>
      <p:sp>
        <p:nvSpPr>
          <p:cNvPr id="7" name="Rectangle 6"/>
          <p:cNvSpPr/>
          <p:nvPr/>
        </p:nvSpPr>
        <p:spPr>
          <a:xfrm>
            <a:off x="4786314" y="1928802"/>
            <a:ext cx="1285884" cy="92869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Isolant solide</a:t>
            </a:r>
            <a:endParaRPr lang="fr-FR" dirty="0"/>
          </a:p>
        </p:txBody>
      </p:sp>
      <p:sp>
        <p:nvSpPr>
          <p:cNvPr id="8" name="Rectangle 7"/>
          <p:cNvSpPr/>
          <p:nvPr/>
        </p:nvSpPr>
        <p:spPr>
          <a:xfrm>
            <a:off x="4786314" y="3143248"/>
            <a:ext cx="1357322" cy="64294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Isolant liquide</a:t>
            </a:r>
            <a:endParaRPr lang="fr-FR" dirty="0"/>
          </a:p>
        </p:txBody>
      </p:sp>
      <p:sp>
        <p:nvSpPr>
          <p:cNvPr id="9" name="Rectangle à coins arrondis 8"/>
          <p:cNvSpPr/>
          <p:nvPr/>
        </p:nvSpPr>
        <p:spPr>
          <a:xfrm>
            <a:off x="6715140" y="1785926"/>
            <a:ext cx="1500198"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Solide naturel</a:t>
            </a:r>
            <a:endParaRPr lang="fr-FR" dirty="0"/>
          </a:p>
        </p:txBody>
      </p:sp>
      <p:sp>
        <p:nvSpPr>
          <p:cNvPr id="10" name="Rectangle à coins arrondis 9"/>
          <p:cNvSpPr/>
          <p:nvPr/>
        </p:nvSpPr>
        <p:spPr>
          <a:xfrm>
            <a:off x="6715140" y="2571744"/>
            <a:ext cx="1571636" cy="64294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Solide synthétique</a:t>
            </a:r>
            <a:endParaRPr lang="fr-FR" dirty="0"/>
          </a:p>
        </p:txBody>
      </p:sp>
      <p:sp>
        <p:nvSpPr>
          <p:cNvPr id="11" name="Flèche vers le bas 10"/>
          <p:cNvSpPr/>
          <p:nvPr/>
        </p:nvSpPr>
        <p:spPr>
          <a:xfrm rot="4238537" flipV="1">
            <a:off x="6181951" y="1877663"/>
            <a:ext cx="504767" cy="60234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rot="17800469">
            <a:off x="6218551" y="2473079"/>
            <a:ext cx="361564" cy="68508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428596" y="4500570"/>
            <a:ext cx="2357454" cy="1500198"/>
          </a:xfrm>
          <a:prstGeom prst="rect">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Solide  naturel se repartissent en 2 catégories    </a:t>
            </a:r>
            <a:endParaRPr lang="fr-FR" dirty="0"/>
          </a:p>
        </p:txBody>
      </p:sp>
      <p:sp>
        <p:nvSpPr>
          <p:cNvPr id="15" name="Rogner et arrondir un rectangle à un seul coin 14"/>
          <p:cNvSpPr/>
          <p:nvPr/>
        </p:nvSpPr>
        <p:spPr>
          <a:xfrm>
            <a:off x="3143240" y="4500570"/>
            <a:ext cx="2071702" cy="642942"/>
          </a:xfrm>
          <a:prstGeom prst="snipRound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minéral</a:t>
            </a:r>
            <a:endParaRPr lang="fr-FR" b="1" dirty="0">
              <a:solidFill>
                <a:schemeClr val="tx1"/>
              </a:solidFill>
            </a:endParaRPr>
          </a:p>
        </p:txBody>
      </p:sp>
      <p:sp>
        <p:nvSpPr>
          <p:cNvPr id="16" name="Rogner et arrondir un rectangle à un seul coin 15"/>
          <p:cNvSpPr/>
          <p:nvPr/>
        </p:nvSpPr>
        <p:spPr>
          <a:xfrm>
            <a:off x="3143240" y="5357826"/>
            <a:ext cx="2071702" cy="642942"/>
          </a:xfrm>
          <a:prstGeom prst="snip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organique</a:t>
            </a:r>
            <a:endParaRPr lang="fr-FR" b="1" dirty="0"/>
          </a:p>
        </p:txBody>
      </p:sp>
      <p:sp>
        <p:nvSpPr>
          <p:cNvPr id="18" name="Flèche droite à entaille 17"/>
          <p:cNvSpPr/>
          <p:nvPr/>
        </p:nvSpPr>
        <p:spPr>
          <a:xfrm>
            <a:off x="5429256" y="4643446"/>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à entaille 18"/>
          <p:cNvSpPr/>
          <p:nvPr/>
        </p:nvSpPr>
        <p:spPr>
          <a:xfrm>
            <a:off x="5286380" y="5572140"/>
            <a:ext cx="1143008" cy="42862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Organigramme : Procédé prédéfini 19"/>
          <p:cNvSpPr/>
          <p:nvPr/>
        </p:nvSpPr>
        <p:spPr>
          <a:xfrm>
            <a:off x="6572265" y="5429264"/>
            <a:ext cx="2428891" cy="1000108"/>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-Papiers </a:t>
            </a:r>
          </a:p>
          <a:p>
            <a:pPr algn="ctr"/>
            <a:r>
              <a:rPr lang="fr-FR" dirty="0" smtClean="0"/>
              <a:t>-Textiles</a:t>
            </a:r>
          </a:p>
          <a:p>
            <a:pPr algn="ctr"/>
            <a:r>
              <a:rPr lang="fr-FR" dirty="0" smtClean="0"/>
              <a:t>-Caoutchouc</a:t>
            </a:r>
            <a:endParaRPr lang="fr-FR" dirty="0"/>
          </a:p>
        </p:txBody>
      </p:sp>
      <p:sp>
        <p:nvSpPr>
          <p:cNvPr id="21" name="Organigramme : Procédé prédéfini 20"/>
          <p:cNvSpPr/>
          <p:nvPr/>
        </p:nvSpPr>
        <p:spPr>
          <a:xfrm>
            <a:off x="6429388" y="4143380"/>
            <a:ext cx="2643174" cy="121444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-Verre</a:t>
            </a:r>
          </a:p>
          <a:p>
            <a:pPr algn="ctr"/>
            <a:r>
              <a:rPr lang="fr-FR" dirty="0" smtClean="0"/>
              <a:t>-Céramique</a:t>
            </a:r>
          </a:p>
          <a:p>
            <a:pPr algn="ctr"/>
            <a:r>
              <a:rPr lang="fr-FR" dirty="0" smtClean="0"/>
              <a:t>- Mica et produit micacés</a:t>
            </a:r>
          </a:p>
          <a:p>
            <a:pPr algn="ctr"/>
            <a:endParaRPr lang="fr-FR" dirty="0"/>
          </a:p>
        </p:txBody>
      </p:sp>
      <p:sp>
        <p:nvSpPr>
          <p:cNvPr id="22" name="Rectangle à coins arrondis 21"/>
          <p:cNvSpPr/>
          <p:nvPr/>
        </p:nvSpPr>
        <p:spPr>
          <a:xfrm>
            <a:off x="6786578" y="3286124"/>
            <a:ext cx="157163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huiles</a:t>
            </a:r>
          </a:p>
          <a:p>
            <a:pPr algn="ctr"/>
            <a:endParaRPr lang="fr-FR" dirty="0"/>
          </a:p>
        </p:txBody>
      </p:sp>
      <p:sp>
        <p:nvSpPr>
          <p:cNvPr id="23" name="Flèche vers le bas 22"/>
          <p:cNvSpPr/>
          <p:nvPr/>
        </p:nvSpPr>
        <p:spPr>
          <a:xfrm rot="16358805">
            <a:off x="6241163" y="3333161"/>
            <a:ext cx="428628"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space réservé de la date 23"/>
          <p:cNvSpPr>
            <a:spLocks noGrp="1"/>
          </p:cNvSpPr>
          <p:nvPr>
            <p:ph type="dt" sz="half" idx="10"/>
          </p:nvPr>
        </p:nvSpPr>
        <p:spPr/>
        <p:txBody>
          <a:bodyPr/>
          <a:lstStyle/>
          <a:p>
            <a:fld id="{5851700B-ACD8-43D0-B63D-D2E166FAE368}" type="datetime1">
              <a:rPr lang="fr-FR" sz="1800" b="1" smtClean="0"/>
              <a:t>03/04/2020</a:t>
            </a:fld>
            <a:endParaRPr lang="fr-FR" sz="1800" b="1"/>
          </a:p>
        </p:txBody>
      </p:sp>
      <p:sp>
        <p:nvSpPr>
          <p:cNvPr id="25" name="Espace réservé du numéro de diapositive 24"/>
          <p:cNvSpPr>
            <a:spLocks noGrp="1"/>
          </p:cNvSpPr>
          <p:nvPr>
            <p:ph type="sldNum" sz="quarter" idx="12"/>
          </p:nvPr>
        </p:nvSpPr>
        <p:spPr>
          <a:xfrm>
            <a:off x="8310594" y="6421461"/>
            <a:ext cx="762000" cy="365125"/>
          </a:xfrm>
        </p:spPr>
        <p:txBody>
          <a:bodyPr/>
          <a:lstStyle/>
          <a:p>
            <a:fld id="{745746F1-C725-4A93-9571-CD3EDCB22751}" type="slidenum">
              <a:rPr lang="fr-FR" sz="1800" b="1" smtClean="0"/>
              <a:pPr/>
              <a:t>15</a:t>
            </a:fld>
            <a:endParaRPr lang="fr-FR" sz="1800" b="1" dirty="0"/>
          </a:p>
        </p:txBody>
      </p:sp>
      <p:sp>
        <p:nvSpPr>
          <p:cNvPr id="26" name="Espace réservé du pied de page 25"/>
          <p:cNvSpPr>
            <a:spLocks noGrp="1"/>
          </p:cNvSpPr>
          <p:nvPr>
            <p:ph type="ftr" sz="quarter" idx="11"/>
          </p:nvPr>
        </p:nvSpPr>
        <p:spPr>
          <a:xfrm>
            <a:off x="1928794" y="6357958"/>
            <a:ext cx="5715040"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714355"/>
          <a:ext cx="8229600" cy="5468000"/>
        </p:xfrm>
        <a:graphic>
          <a:graphicData uri="http://schemas.openxmlformats.org/drawingml/2006/table">
            <a:tbl>
              <a:tblPr firstRow="1" bandRow="1">
                <a:tableStyleId>{5C22544A-7EE6-4342-B048-85BDC9FD1C3A}</a:tableStyleId>
              </a:tblPr>
              <a:tblGrid>
                <a:gridCol w="1685908"/>
                <a:gridCol w="2071702"/>
                <a:gridCol w="4471990"/>
              </a:tblGrid>
              <a:tr h="1062088">
                <a:tc>
                  <a:txBody>
                    <a:bodyPr/>
                    <a:lstStyle/>
                    <a:p>
                      <a:r>
                        <a:rPr lang="fr-FR" dirty="0" err="1" smtClean="0"/>
                        <a:t>Mi</a:t>
                      </a:r>
                      <a:r>
                        <a:rPr lang="fr-FR" baseline="0" dirty="0" err="1" smtClean="0"/>
                        <a:t>neral</a:t>
                      </a:r>
                      <a:endParaRPr lang="fr-FR" dirty="0"/>
                    </a:p>
                  </a:txBody>
                  <a:tcPr/>
                </a:tc>
                <a:tc>
                  <a:txBody>
                    <a:bodyPr/>
                    <a:lstStyle/>
                    <a:p>
                      <a:r>
                        <a:rPr lang="fr-FR" dirty="0" smtClean="0"/>
                        <a:t>NOM</a:t>
                      </a:r>
                      <a:r>
                        <a:rPr lang="fr-FR" baseline="0" dirty="0" smtClean="0"/>
                        <a:t> DE MATERIAU </a:t>
                      </a:r>
                      <a:endParaRPr lang="fr-FR" dirty="0"/>
                    </a:p>
                  </a:txBody>
                  <a:tcPr/>
                </a:tc>
                <a:tc>
                  <a:txBody>
                    <a:bodyPr/>
                    <a:lstStyle/>
                    <a:p>
                      <a:r>
                        <a:rPr lang="fr-FR" dirty="0" smtClean="0"/>
                        <a:t>PROPRIETES</a:t>
                      </a:r>
                      <a:endParaRPr lang="fr-FR" dirty="0"/>
                    </a:p>
                  </a:txBody>
                  <a:tcPr/>
                </a:tc>
              </a:tr>
              <a:tr h="1096345">
                <a:tc>
                  <a:txBody>
                    <a:bodyPr/>
                    <a:lstStyle/>
                    <a:p>
                      <a:r>
                        <a:rPr lang="fr-FR" dirty="0" smtClean="0"/>
                        <a:t>VERRE</a:t>
                      </a:r>
                      <a:endParaRPr lang="fr-FR" dirty="0"/>
                    </a:p>
                  </a:txBody>
                  <a:tcPr/>
                </a:tc>
                <a:tc>
                  <a:txBody>
                    <a:bodyPr/>
                    <a:lstStyle/>
                    <a:p>
                      <a:r>
                        <a:rPr lang="fr-FR" dirty="0" smtClean="0"/>
                        <a:t>SABLE SILICIEUX</a:t>
                      </a:r>
                      <a:r>
                        <a:rPr lang="fr-FR" baseline="0" dirty="0" smtClean="0"/>
                        <a:t> ,</a:t>
                      </a:r>
                      <a:r>
                        <a:rPr lang="fr-FR" dirty="0" smtClean="0"/>
                        <a:t> CHAUX,</a:t>
                      </a:r>
                    </a:p>
                    <a:p>
                      <a:r>
                        <a:rPr lang="fr-FR" dirty="0" smtClean="0"/>
                        <a:t>ET SOUDE</a:t>
                      </a:r>
                      <a:endParaRPr lang="fr-FR" dirty="0"/>
                    </a:p>
                  </a:txBody>
                  <a:tcPr/>
                </a:tc>
                <a:tc>
                  <a:txBody>
                    <a:bodyPr/>
                    <a:lstStyle/>
                    <a:p>
                      <a:r>
                        <a:rPr lang="fr-FR" dirty="0" err="1" smtClean="0"/>
                        <a:t>Resistant</a:t>
                      </a:r>
                      <a:r>
                        <a:rPr lang="fr-FR" baseline="0" dirty="0" smtClean="0"/>
                        <a:t> à la chaleur et aux agents chimiques</a:t>
                      </a:r>
                    </a:p>
                    <a:p>
                      <a:r>
                        <a:rPr lang="fr-FR" baseline="0" dirty="0" err="1" smtClean="0"/>
                        <a:t>Tmax</a:t>
                      </a:r>
                      <a:r>
                        <a:rPr lang="fr-FR" baseline="0" dirty="0" smtClean="0"/>
                        <a:t>=400à 500°C , G=7kV/mm tg </a:t>
                      </a:r>
                      <a:r>
                        <a:rPr lang="fr-FR" baseline="0" dirty="0" smtClean="0">
                          <a:latin typeface="Symbol" pitchFamily="18" charset="2"/>
                        </a:rPr>
                        <a:t>r =0.02 </a:t>
                      </a:r>
                      <a:r>
                        <a:rPr lang="fr-FR" baseline="0" dirty="0" smtClean="0">
                          <a:latin typeface="Times New Roman" pitchFamily="18" charset="0"/>
                          <a:cs typeface="Times New Roman" pitchFamily="18" charset="0"/>
                        </a:rPr>
                        <a:t>à 0.04 </a:t>
                      </a:r>
                      <a:r>
                        <a:rPr lang="fr-FR" baseline="0" dirty="0" smtClean="0">
                          <a:latin typeface="Symbol" pitchFamily="18" charset="2"/>
                          <a:cs typeface="Times New Roman" pitchFamily="18" charset="0"/>
                        </a:rPr>
                        <a:t> e</a:t>
                      </a:r>
                      <a:r>
                        <a:rPr lang="fr-FR" baseline="0" dirty="0" smtClean="0">
                          <a:latin typeface="Times New Roman" pitchFamily="18" charset="0"/>
                          <a:cs typeface="Times New Roman" pitchFamily="18" charset="0"/>
                        </a:rPr>
                        <a:t>=7</a:t>
                      </a:r>
                      <a:endParaRPr lang="fr-FR" dirty="0"/>
                    </a:p>
                  </a:txBody>
                  <a:tcPr/>
                </a:tc>
              </a:tr>
              <a:tr h="1754152">
                <a:tc>
                  <a:txBody>
                    <a:bodyPr/>
                    <a:lstStyle/>
                    <a:p>
                      <a:r>
                        <a:rPr lang="fr-FR" dirty="0" smtClean="0"/>
                        <a:t>CERAMIQUES</a:t>
                      </a:r>
                      <a:endParaRPr lang="fr-FR" dirty="0"/>
                    </a:p>
                  </a:txBody>
                  <a:tcPr/>
                </a:tc>
                <a:tc>
                  <a:txBody>
                    <a:bodyPr/>
                    <a:lstStyle/>
                    <a:p>
                      <a:r>
                        <a:rPr lang="fr-FR" dirty="0" smtClean="0"/>
                        <a:t>Argile, quartz fondants et oxydes métalliques</a:t>
                      </a:r>
                      <a:endParaRPr lang="fr-FR" dirty="0"/>
                    </a:p>
                  </a:txBody>
                  <a:tcPr/>
                </a:tc>
                <a:tc>
                  <a:txBody>
                    <a:bodyPr/>
                    <a:lstStyle/>
                    <a:p>
                      <a:r>
                        <a:rPr lang="fr-FR" dirty="0" smtClean="0"/>
                        <a:t>Dans les isolateurs de lignes aériennes et antenne support de bobines HF</a:t>
                      </a:r>
                      <a:r>
                        <a:rPr lang="fr-FR" baseline="0" dirty="0" smtClean="0"/>
                        <a:t> et UHF, les condensateurs HF les composants </a:t>
                      </a:r>
                      <a:r>
                        <a:rPr lang="fr-FR" baseline="0" dirty="0" err="1" smtClean="0"/>
                        <a:t>piezo:Tmax</a:t>
                      </a:r>
                      <a:r>
                        <a:rPr lang="fr-FR" baseline="0" dirty="0" smtClean="0"/>
                        <a:t>= 200à 500°C, G= 10 à 20kV/mm, </a:t>
                      </a:r>
                      <a:r>
                        <a:rPr lang="fr-FR" baseline="0" dirty="0" err="1" smtClean="0"/>
                        <a:t>tg</a:t>
                      </a:r>
                      <a:r>
                        <a:rPr lang="fr-FR" baseline="0" dirty="0" err="1" smtClean="0">
                          <a:latin typeface="Symbol" pitchFamily="18" charset="2"/>
                        </a:rPr>
                        <a:t>r</a:t>
                      </a:r>
                      <a:r>
                        <a:rPr lang="fr-FR" baseline="0" dirty="0" smtClean="0"/>
                        <a:t>=5.10-4 à1.2 10-2.;</a:t>
                      </a:r>
                      <a:r>
                        <a:rPr lang="fr-FR" baseline="0" dirty="0" smtClean="0">
                          <a:latin typeface="Symbol" pitchFamily="18" charset="2"/>
                        </a:rPr>
                        <a:t>e</a:t>
                      </a:r>
                      <a:r>
                        <a:rPr lang="fr-FR" baseline="0" dirty="0" smtClean="0"/>
                        <a:t>r=10 à 30000</a:t>
                      </a:r>
                      <a:endParaRPr lang="fr-FR" dirty="0"/>
                    </a:p>
                  </a:txBody>
                  <a:tcPr/>
                </a:tc>
              </a:tr>
              <a:tr h="1425248">
                <a:tc>
                  <a:txBody>
                    <a:bodyPr/>
                    <a:lstStyle/>
                    <a:p>
                      <a:r>
                        <a:rPr lang="fr-FR" dirty="0" smtClean="0"/>
                        <a:t>MICA ET PRODUITS MICACES</a:t>
                      </a:r>
                      <a:endParaRPr lang="fr-FR" dirty="0"/>
                    </a:p>
                  </a:txBody>
                  <a:tcPr/>
                </a:tc>
                <a:tc>
                  <a:txBody>
                    <a:bodyPr/>
                    <a:lstStyle/>
                    <a:p>
                      <a:r>
                        <a:rPr lang="fr-FR" dirty="0" smtClean="0"/>
                        <a:t>Silicates hydratés de métaux alcalins</a:t>
                      </a:r>
                      <a:endParaRPr lang="fr-FR" dirty="0"/>
                    </a:p>
                  </a:txBody>
                  <a:tcPr/>
                </a:tc>
                <a:tc>
                  <a:txBody>
                    <a:bodyPr/>
                    <a:lstStyle/>
                    <a:p>
                      <a:r>
                        <a:rPr lang="fr-FR" dirty="0" smtClean="0"/>
                        <a:t>Employé pour isolation à haute température des radiateurs de composants de puissance( papier mica)</a:t>
                      </a:r>
                      <a:r>
                        <a:rPr lang="fr-FR" baseline="0" dirty="0" smtClean="0"/>
                        <a:t> </a:t>
                      </a:r>
                      <a:r>
                        <a:rPr lang="fr-FR" baseline="0" dirty="0" err="1" smtClean="0"/>
                        <a:t>Tmax</a:t>
                      </a:r>
                      <a:r>
                        <a:rPr lang="fr-FR" baseline="0" dirty="0" smtClean="0"/>
                        <a:t> =500 à 1000°C,G= 210 à 240kV/mm; </a:t>
                      </a:r>
                      <a:r>
                        <a:rPr lang="fr-FR" baseline="0" dirty="0" err="1" smtClean="0"/>
                        <a:t>tg</a:t>
                      </a:r>
                      <a:r>
                        <a:rPr lang="fr-FR" baseline="0" dirty="0" err="1" smtClean="0">
                          <a:latin typeface="Symbol" pitchFamily="18" charset="2"/>
                        </a:rPr>
                        <a:t>r</a:t>
                      </a:r>
                      <a:r>
                        <a:rPr lang="fr-FR" baseline="0" dirty="0" smtClean="0"/>
                        <a:t>=3.10-4 à 26.10-4, </a:t>
                      </a:r>
                      <a:r>
                        <a:rPr lang="fr-FR" baseline="0" dirty="0" smtClean="0">
                          <a:latin typeface="Symbol" pitchFamily="18" charset="2"/>
                        </a:rPr>
                        <a:t>e</a:t>
                      </a:r>
                      <a:r>
                        <a:rPr lang="fr-FR" baseline="0" dirty="0" smtClean="0"/>
                        <a:t>r= 6à 7</a:t>
                      </a:r>
                      <a:endParaRPr lang="fr-FR" dirty="0"/>
                    </a:p>
                  </a:txBody>
                  <a:tcPr/>
                </a:tc>
              </a:tr>
            </a:tbl>
          </a:graphicData>
        </a:graphic>
      </p:graphicFrame>
      <p:sp>
        <p:nvSpPr>
          <p:cNvPr id="3" name="Espace réservé de la date 2"/>
          <p:cNvSpPr>
            <a:spLocks noGrp="1"/>
          </p:cNvSpPr>
          <p:nvPr>
            <p:ph type="dt" sz="half" idx="10"/>
          </p:nvPr>
        </p:nvSpPr>
        <p:spPr>
          <a:xfrm>
            <a:off x="457200" y="6356350"/>
            <a:ext cx="1185842" cy="365125"/>
          </a:xfrm>
        </p:spPr>
        <p:txBody>
          <a:bodyPr/>
          <a:lstStyle/>
          <a:p>
            <a:fld id="{9CCECB1B-B89B-4E06-A1C6-8E1DA1D1E0D9}" type="datetime1">
              <a:rPr lang="fr-FR" sz="1600" b="1" smtClean="0"/>
              <a:t>03/04/2020</a:t>
            </a:fld>
            <a:endParaRPr lang="fr-FR" sz="1600" b="1"/>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16</a:t>
            </a:fld>
            <a:endParaRPr lang="fr-FR" sz="1800" b="1" dirty="0"/>
          </a:p>
        </p:txBody>
      </p:sp>
      <p:sp>
        <p:nvSpPr>
          <p:cNvPr id="6" name="Espace réservé du pied de page 5"/>
          <p:cNvSpPr>
            <a:spLocks noGrp="1"/>
          </p:cNvSpPr>
          <p:nvPr>
            <p:ph type="ftr" sz="quarter" idx="11"/>
          </p:nvPr>
        </p:nvSpPr>
        <p:spPr>
          <a:xfrm>
            <a:off x="1643042" y="6356350"/>
            <a:ext cx="6429420"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428604"/>
          <a:ext cx="8229600" cy="5309320"/>
        </p:xfrm>
        <a:graphic>
          <a:graphicData uri="http://schemas.openxmlformats.org/drawingml/2006/table">
            <a:tbl>
              <a:tblPr firstRow="1" bandRow="1">
                <a:tableStyleId>{5C22544A-7EE6-4342-B048-85BDC9FD1C3A}</a:tableStyleId>
              </a:tblPr>
              <a:tblGrid>
                <a:gridCol w="1785950"/>
                <a:gridCol w="3000396"/>
                <a:gridCol w="3443254"/>
              </a:tblGrid>
              <a:tr h="645880">
                <a:tc>
                  <a:txBody>
                    <a:bodyPr/>
                    <a:lstStyle/>
                    <a:p>
                      <a:r>
                        <a:rPr lang="fr-FR" dirty="0" smtClean="0"/>
                        <a:t>Organiques</a:t>
                      </a:r>
                      <a:endParaRPr lang="fr-FR" dirty="0"/>
                    </a:p>
                  </a:txBody>
                  <a:tcPr/>
                </a:tc>
                <a:tc>
                  <a:txBody>
                    <a:bodyPr/>
                    <a:lstStyle/>
                    <a:p>
                      <a:r>
                        <a:rPr lang="fr-FR" dirty="0" smtClean="0"/>
                        <a:t>constituants</a:t>
                      </a:r>
                      <a:endParaRPr lang="fr-FR" dirty="0"/>
                    </a:p>
                  </a:txBody>
                  <a:tcPr/>
                </a:tc>
                <a:tc>
                  <a:txBody>
                    <a:bodyPr/>
                    <a:lstStyle/>
                    <a:p>
                      <a:r>
                        <a:rPr lang="fr-FR" dirty="0" smtClean="0"/>
                        <a:t>Propriétés</a:t>
                      </a:r>
                      <a:endParaRPr lang="fr-FR" dirty="0"/>
                    </a:p>
                  </a:txBody>
                  <a:tcPr/>
                </a:tc>
              </a:tr>
              <a:tr h="645880">
                <a:tc>
                  <a:txBody>
                    <a:bodyPr/>
                    <a:lstStyle/>
                    <a:p>
                      <a:r>
                        <a:rPr lang="fr-FR" dirty="0" smtClean="0"/>
                        <a:t>Papiers</a:t>
                      </a:r>
                      <a:endParaRPr lang="fr-FR" dirty="0"/>
                    </a:p>
                  </a:txBody>
                  <a:tcPr/>
                </a:tc>
                <a:tc>
                  <a:txBody>
                    <a:bodyPr/>
                    <a:lstStyle/>
                    <a:p>
                      <a:r>
                        <a:rPr lang="fr-FR" dirty="0" smtClean="0"/>
                        <a:t>Cellulose du</a:t>
                      </a:r>
                      <a:r>
                        <a:rPr lang="fr-FR" baseline="0" dirty="0" smtClean="0"/>
                        <a:t> bois ou de alfa mouillée dans du diélectrique liquide( éviter l’absorption d’eau);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Employé dans les transfos sec et les condensateurs</a:t>
                      </a:r>
                      <a:endParaRPr lang="fr-FR" dirty="0" smtClean="0"/>
                    </a:p>
                    <a:p>
                      <a:r>
                        <a:rPr lang="fr-FR" dirty="0" err="1" smtClean="0"/>
                        <a:t>Tmax</a:t>
                      </a:r>
                      <a:r>
                        <a:rPr lang="fr-FR" dirty="0" smtClean="0"/>
                        <a:t>= 105°C.;</a:t>
                      </a:r>
                      <a:r>
                        <a:rPr lang="fr-FR" baseline="0" dirty="0" smtClean="0"/>
                        <a:t> G=50 à 80kV/mm(papier sec);100kV(papier mouillé d’huile),</a:t>
                      </a:r>
                      <a:r>
                        <a:rPr lang="fr-FR" baseline="0" dirty="0" err="1" smtClean="0"/>
                        <a:t>tg</a:t>
                      </a:r>
                      <a:r>
                        <a:rPr lang="fr-FR" baseline="0" dirty="0" err="1" smtClean="0">
                          <a:latin typeface="Symbol" pitchFamily="18" charset="2"/>
                        </a:rPr>
                        <a:t>r</a:t>
                      </a:r>
                      <a:r>
                        <a:rPr lang="fr-FR" baseline="0" dirty="0" smtClean="0"/>
                        <a:t>= 2.10-3 à 4.10-3, </a:t>
                      </a:r>
                      <a:r>
                        <a:rPr lang="fr-FR" baseline="0" dirty="0" smtClean="0">
                          <a:latin typeface="Symbol" pitchFamily="18" charset="2"/>
                        </a:rPr>
                        <a:t>e</a:t>
                      </a:r>
                      <a:r>
                        <a:rPr lang="fr-FR" baseline="0" dirty="0" smtClean="0"/>
                        <a:t>r= 4à 6</a:t>
                      </a:r>
                      <a:endParaRPr lang="fr-FR" dirty="0"/>
                    </a:p>
                  </a:txBody>
                  <a:tcPr/>
                </a:tc>
              </a:tr>
              <a:tr h="645880">
                <a:tc>
                  <a:txBody>
                    <a:bodyPr/>
                    <a:lstStyle/>
                    <a:p>
                      <a:r>
                        <a:rPr lang="fr-FR" dirty="0" smtClean="0"/>
                        <a:t>TEXTILES</a:t>
                      </a:r>
                      <a:endParaRPr lang="fr-FR" dirty="0"/>
                    </a:p>
                  </a:txBody>
                  <a:tcPr/>
                </a:tc>
                <a:tc>
                  <a:txBody>
                    <a:bodyPr/>
                    <a:lstStyle/>
                    <a:p>
                      <a:r>
                        <a:rPr lang="fr-FR" dirty="0" smtClean="0"/>
                        <a:t>Coton</a:t>
                      </a:r>
                      <a:r>
                        <a:rPr lang="fr-FR" baseline="0" dirty="0" smtClean="0"/>
                        <a:t> ,soie </a:t>
                      </a:r>
                      <a:r>
                        <a:rPr lang="fr-FR" baseline="0" dirty="0" err="1" smtClean="0"/>
                        <a:t>nat</a:t>
                      </a:r>
                      <a:r>
                        <a:rPr lang="fr-FR" baseline="0" dirty="0" smtClean="0"/>
                        <a:t> fibres artificielles, ruban, toile pour isolation, de conducteurs à faible diamètres, bobines</a:t>
                      </a:r>
                      <a:endParaRPr lang="fr-FR" dirty="0"/>
                    </a:p>
                  </a:txBody>
                  <a:tcPr/>
                </a:tc>
                <a:tc>
                  <a:txBody>
                    <a:bodyPr/>
                    <a:lstStyle/>
                    <a:p>
                      <a:r>
                        <a:rPr lang="fr-FR" dirty="0" err="1" smtClean="0"/>
                        <a:t>Tmax</a:t>
                      </a:r>
                      <a:r>
                        <a:rPr lang="fr-FR" dirty="0" smtClean="0"/>
                        <a:t>= 90à120°C; G=5à</a:t>
                      </a:r>
                      <a:r>
                        <a:rPr lang="fr-FR" baseline="0" dirty="0" smtClean="0"/>
                        <a:t> 10kV/mm; </a:t>
                      </a:r>
                      <a:r>
                        <a:rPr lang="fr-FR" baseline="0" dirty="0" smtClean="0">
                          <a:latin typeface="Symbol" pitchFamily="18" charset="2"/>
                        </a:rPr>
                        <a:t>e</a:t>
                      </a:r>
                      <a:r>
                        <a:rPr lang="fr-FR" baseline="0" dirty="0" smtClean="0"/>
                        <a:t>r=3</a:t>
                      </a:r>
                      <a:endParaRPr lang="fr-FR" dirty="0"/>
                    </a:p>
                  </a:txBody>
                  <a:tcPr/>
                </a:tc>
              </a:tr>
              <a:tr h="645880">
                <a:tc>
                  <a:txBody>
                    <a:bodyPr/>
                    <a:lstStyle/>
                    <a:p>
                      <a:r>
                        <a:rPr lang="fr-FR" dirty="0" smtClean="0"/>
                        <a:t>Caoutchouc</a:t>
                      </a:r>
                      <a:endParaRPr lang="fr-FR" dirty="0"/>
                    </a:p>
                  </a:txBody>
                  <a:tcPr/>
                </a:tc>
                <a:tc>
                  <a:txBody>
                    <a:bodyPr/>
                    <a:lstStyle/>
                    <a:p>
                      <a:r>
                        <a:rPr lang="fr-FR" dirty="0" smtClean="0"/>
                        <a:t>Résine naturelle; latex de l’hévéa</a:t>
                      </a:r>
                      <a:endParaRPr lang="fr-FR" dirty="0"/>
                    </a:p>
                  </a:txBody>
                  <a:tcPr/>
                </a:tc>
                <a:tc>
                  <a:txBody>
                    <a:bodyPr/>
                    <a:lstStyle/>
                    <a:p>
                      <a:r>
                        <a:rPr lang="fr-FR" dirty="0" smtClean="0"/>
                        <a:t>Isolation de conducteurs et de câble</a:t>
                      </a:r>
                    </a:p>
                    <a:p>
                      <a:r>
                        <a:rPr lang="fr-FR" dirty="0" err="1" smtClean="0"/>
                        <a:t>Tmax</a:t>
                      </a:r>
                      <a:r>
                        <a:rPr lang="fr-FR" dirty="0" smtClean="0"/>
                        <a:t> =60°C; G= 20</a:t>
                      </a:r>
                      <a:r>
                        <a:rPr lang="fr-FR" baseline="0" dirty="0" smtClean="0"/>
                        <a:t> à30kV/mm </a:t>
                      </a:r>
                      <a:r>
                        <a:rPr lang="fr-FR" baseline="0" dirty="0" smtClean="0">
                          <a:latin typeface="Symbol" pitchFamily="18" charset="2"/>
                        </a:rPr>
                        <a:t>e</a:t>
                      </a:r>
                      <a:r>
                        <a:rPr lang="fr-FR" baseline="0" dirty="0" smtClean="0"/>
                        <a:t>r=3</a:t>
                      </a:r>
                      <a:endParaRPr lang="fr-FR" dirty="0"/>
                    </a:p>
                  </a:txBody>
                  <a:tcPr/>
                </a:tc>
              </a:tr>
            </a:tbl>
          </a:graphicData>
        </a:graphic>
      </p:graphicFrame>
      <p:sp>
        <p:nvSpPr>
          <p:cNvPr id="3" name="Espace réservé de la date 2"/>
          <p:cNvSpPr>
            <a:spLocks noGrp="1"/>
          </p:cNvSpPr>
          <p:nvPr>
            <p:ph type="dt" sz="half" idx="10"/>
          </p:nvPr>
        </p:nvSpPr>
        <p:spPr>
          <a:xfrm>
            <a:off x="142844" y="6356350"/>
            <a:ext cx="1042966" cy="365125"/>
          </a:xfrm>
        </p:spPr>
        <p:txBody>
          <a:bodyPr/>
          <a:lstStyle/>
          <a:p>
            <a:fld id="{275B055B-D636-4F5C-BBB7-E15FFDD23E4C}" type="datetime1">
              <a:rPr lang="fr-FR" sz="1600" b="1" smtClean="0"/>
              <a:t>03/04/2020</a:t>
            </a:fld>
            <a:endParaRPr lang="fr-FR" sz="1600" b="1" dirty="0"/>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17</a:t>
            </a:fld>
            <a:endParaRPr lang="fr-FR" sz="1800" b="1" dirty="0"/>
          </a:p>
        </p:txBody>
      </p:sp>
      <p:sp>
        <p:nvSpPr>
          <p:cNvPr id="6" name="Espace réservé du pied de page 5"/>
          <p:cNvSpPr>
            <a:spLocks noGrp="1"/>
          </p:cNvSpPr>
          <p:nvPr>
            <p:ph type="ftr" sz="quarter" idx="11"/>
          </p:nvPr>
        </p:nvSpPr>
        <p:spPr>
          <a:xfrm>
            <a:off x="1500166" y="6356350"/>
            <a:ext cx="6143668"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571504"/>
          </a:xfrm>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400" b="1" i="1" u="sng" dirty="0" smtClean="0"/>
              <a:t>LES DIELECTRIQUES/DEFINITIONS ET PROPRIETES</a:t>
            </a:r>
            <a:endParaRPr lang="fr-FR" sz="2400" b="1" i="1" u="sng" dirty="0"/>
          </a:p>
        </p:txBody>
      </p:sp>
      <p:sp>
        <p:nvSpPr>
          <p:cNvPr id="5" name="Espace réservé du contenu 4"/>
          <p:cNvSpPr>
            <a:spLocks noGrp="1"/>
          </p:cNvSpPr>
          <p:nvPr>
            <p:ph idx="1"/>
          </p:nvPr>
        </p:nvSpPr>
        <p:spPr>
          <a:xfrm>
            <a:off x="457200" y="928670"/>
            <a:ext cx="4686304" cy="2686055"/>
          </a:xfrm>
          <a:solidFill>
            <a:srgbClr val="92D050"/>
          </a:solidFill>
        </p:spPr>
        <p:txBody>
          <a:bodyPr>
            <a:normAutofit fontScale="92500" lnSpcReduction="20000"/>
          </a:bodyPr>
          <a:lstStyle/>
          <a:p>
            <a:r>
              <a:rPr lang="fr-FR" dirty="0" smtClean="0"/>
              <a:t>1/ DEFINITION</a:t>
            </a:r>
          </a:p>
          <a:p>
            <a:r>
              <a:rPr lang="fr-FR" dirty="0" smtClean="0"/>
              <a:t>Un diélectrique assimilé à un isolant= peu de charges libres( prises au piège), le contraire du conducteur ou les charges sont libres pour le déplacement et sont nombreuses sous l’action de champs E/M.</a:t>
            </a:r>
            <a:endParaRPr lang="fr-FR" dirty="0"/>
          </a:p>
        </p:txBody>
      </p:sp>
      <p:pic>
        <p:nvPicPr>
          <p:cNvPr id="21507" name="Picture 3"/>
          <p:cNvPicPr>
            <a:picLocks noChangeAspect="1" noChangeArrowheads="1"/>
          </p:cNvPicPr>
          <p:nvPr/>
        </p:nvPicPr>
        <p:blipFill>
          <a:blip r:embed="rId3">
            <a:duotone>
              <a:prstClr val="black"/>
              <a:srgbClr val="D9C3A5">
                <a:tint val="50000"/>
                <a:satMod val="180000"/>
              </a:srgbClr>
            </a:duotone>
            <a:lum bright="-19000" contrast="63000"/>
          </a:blip>
          <a:srcRect/>
          <a:stretch>
            <a:fillRect/>
          </a:stretch>
        </p:blipFill>
        <p:spPr bwMode="auto">
          <a:xfrm>
            <a:off x="5500694" y="857232"/>
            <a:ext cx="3448042" cy="2786082"/>
          </a:xfrm>
          <a:prstGeom prst="rect">
            <a:avLst/>
          </a:prstGeom>
          <a:solidFill>
            <a:srgbClr val="FFFF00"/>
          </a:solidFill>
          <a:ln w="76200">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9" name="Rectangle 8"/>
          <p:cNvSpPr/>
          <p:nvPr/>
        </p:nvSpPr>
        <p:spPr>
          <a:xfrm>
            <a:off x="428596" y="3929066"/>
            <a:ext cx="4786346" cy="2071702"/>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q"/>
            </a:pPr>
            <a:r>
              <a:rPr lang="fr-FR" b="1" dirty="0" smtClean="0">
                <a:solidFill>
                  <a:schemeClr val="tx1"/>
                </a:solidFill>
              </a:rPr>
              <a:t>Faculté d’isolation du  matériau = notion de bandes d’énergies</a:t>
            </a:r>
          </a:p>
          <a:p>
            <a:pPr algn="ctr">
              <a:buFont typeface="Wingdings" pitchFamily="2" charset="2"/>
              <a:buChar char="q"/>
            </a:pPr>
            <a:r>
              <a:rPr lang="fr-FR" b="1" dirty="0" smtClean="0">
                <a:solidFill>
                  <a:schemeClr val="tx1"/>
                </a:solidFill>
              </a:rPr>
              <a:t>Isolation électriques = grandeur physiques mesurable(résistance  exprimée en </a:t>
            </a:r>
            <a:r>
              <a:rPr lang="fr-FR" b="1" dirty="0" smtClean="0">
                <a:solidFill>
                  <a:schemeClr val="tx1"/>
                </a:solidFill>
                <a:latin typeface="Symbol" pitchFamily="18" charset="2"/>
              </a:rPr>
              <a:t>W</a:t>
            </a:r>
            <a:r>
              <a:rPr lang="fr-FR" b="1" dirty="0" smtClean="0">
                <a:solidFill>
                  <a:schemeClr val="tx1"/>
                </a:solidFill>
              </a:rPr>
              <a:t>)  </a:t>
            </a:r>
          </a:p>
          <a:p>
            <a:pPr algn="ctr">
              <a:buFont typeface="Wingdings" pitchFamily="2" charset="2"/>
              <a:buChar char="q"/>
            </a:pPr>
            <a:r>
              <a:rPr lang="fr-FR" b="1" dirty="0" smtClean="0">
                <a:solidFill>
                  <a:schemeClr val="tx1"/>
                </a:solidFill>
              </a:rPr>
              <a:t>Absence de charges</a:t>
            </a:r>
            <a:r>
              <a:rPr lang="fr-FR" b="1" dirty="0" smtClean="0">
                <a:solidFill>
                  <a:schemeClr val="tx1"/>
                </a:solidFill>
                <a:sym typeface="Wingdings" pitchFamily="2" charset="2"/>
              </a:rPr>
              <a:t> conduction de courant nulle= isolant électrique</a:t>
            </a:r>
            <a:endParaRPr lang="fr-FR" b="1" dirty="0">
              <a:solidFill>
                <a:schemeClr val="tx1"/>
              </a:solidFill>
            </a:endParaRPr>
          </a:p>
        </p:txBody>
      </p:sp>
      <p:sp>
        <p:nvSpPr>
          <p:cNvPr id="12" name="Rectangle 11"/>
          <p:cNvSpPr/>
          <p:nvPr/>
        </p:nvSpPr>
        <p:spPr>
          <a:xfrm>
            <a:off x="5429256" y="4429132"/>
            <a:ext cx="3571900"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GAP D’ENERGIE GRAND ENTRE BANDE  V ET BANDE C.</a:t>
            </a:r>
          </a:p>
          <a:p>
            <a:pPr algn="ctr"/>
            <a:r>
              <a:rPr lang="fr-FR" dirty="0" smtClean="0"/>
              <a:t>Energie Thermique nécessaire </a:t>
            </a:r>
            <a:r>
              <a:rPr lang="fr-FR" dirty="0" smtClean="0">
                <a:sym typeface="Wingdings" pitchFamily="2" charset="2"/>
              </a:rPr>
              <a:t> Excitation  des électrons suffisante pour fusion  du solide</a:t>
            </a:r>
            <a:endParaRPr lang="fr-FR" dirty="0"/>
          </a:p>
        </p:txBody>
      </p:sp>
      <p:sp>
        <p:nvSpPr>
          <p:cNvPr id="14" name="Flèche droite à entaille 13"/>
          <p:cNvSpPr/>
          <p:nvPr/>
        </p:nvSpPr>
        <p:spPr>
          <a:xfrm rot="5234299">
            <a:off x="6615853" y="3776275"/>
            <a:ext cx="701550" cy="60693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e la date 7"/>
          <p:cNvSpPr>
            <a:spLocks noGrp="1"/>
          </p:cNvSpPr>
          <p:nvPr>
            <p:ph type="dt" sz="half" idx="10"/>
          </p:nvPr>
        </p:nvSpPr>
        <p:spPr>
          <a:xfrm>
            <a:off x="0" y="6357958"/>
            <a:ext cx="2133600" cy="365125"/>
          </a:xfrm>
        </p:spPr>
        <p:txBody>
          <a:bodyPr/>
          <a:lstStyle/>
          <a:p>
            <a:fld id="{E4283929-8DA7-4DDE-95F0-FC90CF97B2A9}" type="datetime1">
              <a:rPr lang="fr-FR" sz="1800" b="1" smtClean="0"/>
              <a:t>03/04/2020</a:t>
            </a:fld>
            <a:endParaRPr lang="fr-FR" sz="1800" b="1" dirty="0"/>
          </a:p>
        </p:txBody>
      </p:sp>
      <p:sp>
        <p:nvSpPr>
          <p:cNvPr id="10" name="Espace réservé du numéro de diapositive 9"/>
          <p:cNvSpPr>
            <a:spLocks noGrp="1"/>
          </p:cNvSpPr>
          <p:nvPr>
            <p:ph type="sldNum" sz="quarter" idx="12"/>
          </p:nvPr>
        </p:nvSpPr>
        <p:spPr/>
        <p:txBody>
          <a:bodyPr/>
          <a:lstStyle/>
          <a:p>
            <a:fld id="{745746F1-C725-4A93-9571-CD3EDCB22751}" type="slidenum">
              <a:rPr lang="fr-FR" sz="1800" b="1" smtClean="0"/>
              <a:pPr/>
              <a:t>18</a:t>
            </a:fld>
            <a:endParaRPr lang="fr-FR" sz="1800" b="1" dirty="0"/>
          </a:p>
        </p:txBody>
      </p:sp>
      <p:sp>
        <p:nvSpPr>
          <p:cNvPr id="11" name="Espace réservé du pied de page 10"/>
          <p:cNvSpPr>
            <a:spLocks noGrp="1"/>
          </p:cNvSpPr>
          <p:nvPr>
            <p:ph type="ftr" sz="quarter" idx="11"/>
          </p:nvPr>
        </p:nvSpPr>
        <p:spPr>
          <a:xfrm>
            <a:off x="1428728" y="6356350"/>
            <a:ext cx="6215106"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1079500" y="1800224"/>
            <a:ext cx="6929438" cy="3771915"/>
          </a:xfrm>
        </p:spPr>
        <p:txBody>
          <a:bodyPr lIns="180000" bIns="684000">
            <a:normAutofit/>
          </a:bodyPr>
          <a:lstStyle/>
          <a:p>
            <a:r>
              <a:rPr lang="fr-CH" sz="6000" b="1" u="sng" dirty="0" smtClean="0">
                <a:solidFill>
                  <a:srgbClr val="000000"/>
                </a:solidFill>
              </a:rPr>
              <a:t>B.   Grandeurs caractéristiques des milieux diélectriques</a:t>
            </a:r>
            <a:endParaRPr lang="fr-FR" sz="3200" b="1" u="sng" dirty="0" smtClean="0"/>
          </a:p>
        </p:txBody>
      </p:sp>
      <p:sp>
        <p:nvSpPr>
          <p:cNvPr id="5" name="Espace réservé du numéro de diapositive 4"/>
          <p:cNvSpPr>
            <a:spLocks noGrp="1"/>
          </p:cNvSpPr>
          <p:nvPr>
            <p:ph type="sldNum" sz="quarter" idx="12"/>
          </p:nvPr>
        </p:nvSpPr>
        <p:spPr>
          <a:xfrm>
            <a:off x="8358214" y="6429396"/>
            <a:ext cx="762000" cy="365125"/>
          </a:xfrm>
        </p:spPr>
        <p:txBody>
          <a:bodyPr/>
          <a:lstStyle/>
          <a:p>
            <a:fld id="{237F16C0-2089-49A4-A9FC-176D20A28360}" type="slidenum">
              <a:rPr lang="fr-FR" sz="1800"/>
              <a:pPr/>
              <a:t>19</a:t>
            </a:fld>
            <a:endParaRPr lang="fr-FR" sz="1800" dirty="0"/>
          </a:p>
        </p:txBody>
      </p:sp>
      <p:sp>
        <p:nvSpPr>
          <p:cNvPr id="10244" name="ZoneTexte 8"/>
          <p:cNvSpPr txBox="1">
            <a:spLocks noChangeArrowheads="1"/>
          </p:cNvSpPr>
          <p:nvPr/>
        </p:nvSpPr>
        <p:spPr bwMode="auto">
          <a:xfrm>
            <a:off x="1214438" y="1143000"/>
            <a:ext cx="928687" cy="369888"/>
          </a:xfrm>
          <a:prstGeom prst="rect">
            <a:avLst/>
          </a:prstGeom>
          <a:noFill/>
          <a:ln w="9525">
            <a:noFill/>
            <a:miter lim="800000"/>
            <a:headEnd/>
            <a:tailEnd/>
          </a:ln>
        </p:spPr>
        <p:txBody>
          <a:bodyPr>
            <a:spAutoFit/>
          </a:bodyPr>
          <a:lstStyle/>
          <a:p>
            <a:endParaRPr lang="fr-FR"/>
          </a:p>
        </p:txBody>
      </p:sp>
      <p:sp>
        <p:nvSpPr>
          <p:cNvPr id="8" name="Titre 1"/>
          <p:cNvSpPr txBox="1">
            <a:spLocks/>
          </p:cNvSpPr>
          <p:nvPr/>
        </p:nvSpPr>
        <p:spPr>
          <a:xfrm>
            <a:off x="785813" y="428625"/>
            <a:ext cx="7358062" cy="928673"/>
          </a:xfrm>
          <a:prstGeom prst="rect">
            <a:avLst/>
          </a:prstGeom>
          <a:solidFill>
            <a:schemeClr val="accent6">
              <a:lumMod val="40000"/>
              <a:lumOff val="60000"/>
            </a:schemeClr>
          </a:solidFill>
        </p:spPr>
        <p:txBody>
          <a:bodyPr>
            <a:noAutofit/>
            <a:scene3d>
              <a:camera prst="orthographicFront"/>
              <a:lightRig rig="soft" dir="t">
                <a:rot lat="0" lon="0" rev="10800000"/>
              </a:lightRig>
            </a:scene3d>
            <a:sp3d>
              <a:bevelT w="27940" h="12700"/>
              <a:contourClr>
                <a:srgbClr val="DDDDDD"/>
              </a:contourClr>
            </a:sp3d>
          </a:bodyPr>
          <a:lstStyle/>
          <a:p>
            <a:pPr>
              <a:lnSpc>
                <a:spcPct val="80000"/>
              </a:lnSpc>
            </a:pPr>
            <a:r>
              <a:rPr lang="fr-CH" sz="36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PARTIE2:    La Polarisation</a:t>
            </a:r>
            <a:endParaRPr lang="fr-CH" sz="36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9" name="Espace réservé de la date 8"/>
          <p:cNvSpPr>
            <a:spLocks noGrp="1"/>
          </p:cNvSpPr>
          <p:nvPr>
            <p:ph type="dt" sz="half" idx="10"/>
          </p:nvPr>
        </p:nvSpPr>
        <p:spPr>
          <a:xfrm>
            <a:off x="500034" y="6357958"/>
            <a:ext cx="2133600" cy="365125"/>
          </a:xfrm>
        </p:spPr>
        <p:txBody>
          <a:bodyPr/>
          <a:lstStyle/>
          <a:p>
            <a:fld id="{7A53D74B-0E52-4D5B-8B57-22C956B5B0C1}" type="datetime1">
              <a:rPr lang="fr-FR" sz="1800" b="1" smtClean="0"/>
              <a:t>03/04/2020</a:t>
            </a:fld>
            <a:endParaRPr lang="fr-FR" sz="1800" b="1" dirty="0"/>
          </a:p>
        </p:txBody>
      </p:sp>
      <p:sp>
        <p:nvSpPr>
          <p:cNvPr id="10" name="Espace réservé du pied de page 9"/>
          <p:cNvSpPr>
            <a:spLocks noGrp="1"/>
          </p:cNvSpPr>
          <p:nvPr>
            <p:ph type="ftr" sz="quarter" idx="11"/>
          </p:nvPr>
        </p:nvSpPr>
        <p:spPr>
          <a:xfrm>
            <a:off x="1857356" y="6357958"/>
            <a:ext cx="6357982" cy="365125"/>
          </a:xfrm>
        </p:spPr>
        <p:txBody>
          <a:bodyPr/>
          <a:lstStyle/>
          <a:p>
            <a:r>
              <a:rPr lang="fr-FR" sz="1800" b="1" smtClean="0"/>
              <a:t>Prof. N. BOUROUBA       1ière Année de Doctorat (ST)</a:t>
            </a:r>
            <a:endParaRPr lang="fr-FR" sz="1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85720" y="6356350"/>
            <a:ext cx="1785950" cy="365125"/>
          </a:xfrm>
        </p:spPr>
        <p:txBody>
          <a:bodyPr/>
          <a:lstStyle/>
          <a:p>
            <a:fld id="{7F26CDD6-4216-40C2-935F-2BF63D922D73}" type="datetime1">
              <a:rPr lang="fr-FR" sz="2000" b="1" smtClean="0"/>
              <a:t>03/04/2020</a:t>
            </a:fld>
            <a:endParaRPr lang="fr-FR" sz="2000" b="1" dirty="0"/>
          </a:p>
        </p:txBody>
      </p:sp>
      <p:sp>
        <p:nvSpPr>
          <p:cNvPr id="5" name="Espace réservé du pied de page 4"/>
          <p:cNvSpPr>
            <a:spLocks noGrp="1"/>
          </p:cNvSpPr>
          <p:nvPr>
            <p:ph type="ftr" sz="quarter" idx="11"/>
          </p:nvPr>
        </p:nvSpPr>
        <p:spPr>
          <a:xfrm>
            <a:off x="1714480" y="6421461"/>
            <a:ext cx="6000792" cy="365125"/>
          </a:xfrm>
        </p:spPr>
        <p:txBody>
          <a:bodyPr/>
          <a:lstStyle/>
          <a:p>
            <a:r>
              <a:rPr lang="fr-FR" sz="1800" b="1" dirty="0" smtClean="0"/>
              <a:t>Prof. N. BOUROUBA       1ière Année de Doctorat (ST)</a:t>
            </a:r>
            <a:endParaRPr lang="fr-FR" sz="1800" b="1" dirty="0"/>
          </a:p>
        </p:txBody>
      </p:sp>
      <p:sp>
        <p:nvSpPr>
          <p:cNvPr id="6" name="Espace réservé du numéro de diapositive 5"/>
          <p:cNvSpPr>
            <a:spLocks noGrp="1"/>
          </p:cNvSpPr>
          <p:nvPr>
            <p:ph type="sldNum" sz="quarter" idx="12"/>
          </p:nvPr>
        </p:nvSpPr>
        <p:spPr/>
        <p:txBody>
          <a:bodyPr/>
          <a:lstStyle/>
          <a:p>
            <a:fld id="{745746F1-C725-4A93-9571-CD3EDCB22751}" type="slidenum">
              <a:rPr lang="fr-FR" sz="1800" b="1" smtClean="0"/>
              <a:pPr/>
              <a:t>2</a:t>
            </a:fld>
            <a:endParaRPr lang="fr-FR" sz="1800" b="1" dirty="0"/>
          </a:p>
        </p:txBody>
      </p:sp>
      <p:sp>
        <p:nvSpPr>
          <p:cNvPr id="7" name="Titre 1"/>
          <p:cNvSpPr>
            <a:spLocks noGrp="1"/>
          </p:cNvSpPr>
          <p:nvPr>
            <p:ph type="title"/>
          </p:nvPr>
        </p:nvSpPr>
        <p:spPr>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sz="4800" b="1" i="1" dirty="0" smtClean="0">
                <a:effectLst>
                  <a:outerShdw blurRad="38100" dist="38100" dir="2700000" algn="tl">
                    <a:srgbClr val="000000">
                      <a:alpha val="43137"/>
                    </a:srgbClr>
                  </a:outerShdw>
                </a:effectLst>
              </a:rPr>
              <a:t>Les Matériaux diélectriques: Modélisation et réflectométrie</a:t>
            </a:r>
            <a:endParaRPr lang="fr-FR" sz="4800" b="1" i="1" dirty="0">
              <a:effectLst>
                <a:outerShdw blurRad="38100" dist="38100" dir="2700000" algn="tl">
                  <a:srgbClr val="000000">
                    <a:alpha val="43137"/>
                  </a:srgbClr>
                </a:outerShdw>
              </a:effectLst>
            </a:endParaRPr>
          </a:p>
        </p:txBody>
      </p:sp>
      <p:sp>
        <p:nvSpPr>
          <p:cNvPr id="8" name="Sous-titre 2"/>
          <p:cNvSpPr>
            <a:spLocks noGrp="1"/>
          </p:cNvSpPr>
          <p:nvPr>
            <p:ph idx="1"/>
          </p:nvPr>
        </p:nvSpPr>
        <p:spPr>
          <a:ln/>
        </p:spPr>
        <p:style>
          <a:lnRef idx="0">
            <a:schemeClr val="accent1"/>
          </a:lnRef>
          <a:fillRef idx="3">
            <a:schemeClr val="accent1"/>
          </a:fillRef>
          <a:effectRef idx="3">
            <a:schemeClr val="accent1"/>
          </a:effectRef>
          <a:fontRef idx="minor">
            <a:schemeClr val="lt1"/>
          </a:fontRef>
        </p:style>
        <p:txBody>
          <a:bodyPr>
            <a:spAutoFit/>
            <a:sp3d/>
          </a:bodyPr>
          <a:lstStyle/>
          <a:p>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1- INTRODUCTION</a:t>
            </a:r>
          </a:p>
          <a:p>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2-POLARISATION </a:t>
            </a:r>
          </a:p>
          <a:p>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3- LES LOIS DE MELANGE ET LA MODELISATION</a:t>
            </a:r>
          </a:p>
          <a:p>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4- LA REFLECTOMETRIE/ PRINCIPE ET EXPLOITATION EN VUE DE CHARACTERISATION</a:t>
            </a:r>
          </a:p>
          <a:p>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5-PERSPECTIVES ET APPLICATION</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re 1"/>
          <p:cNvSpPr>
            <a:spLocks noGrp="1"/>
          </p:cNvSpPr>
          <p:nvPr>
            <p:ph type="ctrTitle"/>
          </p:nvPr>
        </p:nvSpPr>
        <p:spPr>
          <a:xfrm>
            <a:off x="714375" y="714374"/>
            <a:ext cx="7848600" cy="928675"/>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CH" sz="4000" b="1" u="sng" dirty="0" smtClean="0"/>
              <a:t>Grandeurs physiques électriques</a:t>
            </a:r>
            <a:endParaRPr lang="fr-FR" sz="4000" b="1" u="sng" dirty="0" smtClean="0"/>
          </a:p>
        </p:txBody>
      </p:sp>
      <p:sp>
        <p:nvSpPr>
          <p:cNvPr id="5" name="Espace réservé du numéro de diapositive 4"/>
          <p:cNvSpPr>
            <a:spLocks noGrp="1"/>
          </p:cNvSpPr>
          <p:nvPr>
            <p:ph type="sldNum" sz="quarter" idx="12"/>
          </p:nvPr>
        </p:nvSpPr>
        <p:spPr/>
        <p:txBody>
          <a:bodyPr/>
          <a:lstStyle/>
          <a:p>
            <a:fld id="{C89E5AC9-3662-460D-B97A-1EA2AC7BCFF0}" type="slidenum">
              <a:rPr lang="fr-FR" sz="1800" b="1"/>
              <a:pPr/>
              <a:t>20</a:t>
            </a:fld>
            <a:endParaRPr lang="fr-FR" sz="1800" b="1" dirty="0"/>
          </a:p>
        </p:txBody>
      </p:sp>
      <p:sp>
        <p:nvSpPr>
          <p:cNvPr id="13" name="Titre 1"/>
          <p:cNvSpPr txBox="1">
            <a:spLocks/>
          </p:cNvSpPr>
          <p:nvPr/>
        </p:nvSpPr>
        <p:spPr>
          <a:xfrm>
            <a:off x="857248" y="1714488"/>
            <a:ext cx="7643842" cy="4357688"/>
          </a:xfrm>
          <a:prstGeom prst="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spcAft>
                <a:spcPts val="900"/>
              </a:spcAft>
              <a:buSzPct val="70000"/>
            </a:pPr>
            <a:r>
              <a:rPr lang="fr-CH" sz="2000" b="1" dirty="0">
                <a:solidFill>
                  <a:srgbClr val="FF0000"/>
                </a:solidFill>
              </a:rPr>
              <a:t>Cinq principales grandeurs électriques caractérisent les </a:t>
            </a:r>
            <a:r>
              <a:rPr lang="fr-CH" sz="2000" b="1" dirty="0" smtClean="0">
                <a:solidFill>
                  <a:srgbClr val="FF0000"/>
                </a:solidFill>
              </a:rPr>
              <a:t>Diélectriques utilisés  :</a:t>
            </a:r>
            <a:endParaRPr lang="fr-CH" sz="2000" dirty="0">
              <a:solidFill>
                <a:srgbClr val="FF0000"/>
              </a:solidFill>
            </a:endParaRPr>
          </a:p>
          <a:p>
            <a:pPr>
              <a:spcBef>
                <a:spcPts val="900"/>
              </a:spcBef>
              <a:buSzPct val="70000"/>
              <a:buFont typeface="Wingdings" pitchFamily="2" charset="2"/>
              <a:buChar char="q"/>
            </a:pPr>
            <a:r>
              <a:rPr lang="fr-CH" b="1" dirty="0">
                <a:solidFill>
                  <a:srgbClr val="FF0000"/>
                </a:solidFill>
              </a:rPr>
              <a:t>La </a:t>
            </a:r>
            <a:r>
              <a:rPr lang="fr-CH" b="1" dirty="0" smtClean="0">
                <a:solidFill>
                  <a:srgbClr val="FF0000"/>
                </a:solidFill>
              </a:rPr>
              <a:t>résistivité/conductivité </a:t>
            </a:r>
            <a:r>
              <a:rPr lang="fr-CH" b="1" dirty="0">
                <a:solidFill>
                  <a:srgbClr val="FF0000"/>
                </a:solidFill>
              </a:rPr>
              <a:t>électrique</a:t>
            </a:r>
            <a:r>
              <a:rPr lang="fr-CH" dirty="0"/>
              <a:t>, </a:t>
            </a:r>
            <a:r>
              <a:rPr lang="fr-CH" dirty="0">
                <a:solidFill>
                  <a:schemeClr val="bg1"/>
                </a:solidFill>
              </a:rPr>
              <a:t>de volume ou de surface, qui n’est jamais nulle.</a:t>
            </a:r>
          </a:p>
          <a:p>
            <a:pPr>
              <a:spcBef>
                <a:spcPts val="900"/>
              </a:spcBef>
              <a:buSzPct val="70000"/>
              <a:buFont typeface="Wingdings" pitchFamily="2" charset="2"/>
              <a:buChar char="q"/>
            </a:pPr>
            <a:r>
              <a:rPr lang="fr-CH" dirty="0">
                <a:solidFill>
                  <a:srgbClr val="FF0000"/>
                </a:solidFill>
              </a:rPr>
              <a:t>La </a:t>
            </a:r>
            <a:r>
              <a:rPr lang="fr-CH" b="1" dirty="0">
                <a:solidFill>
                  <a:srgbClr val="FF0000"/>
                </a:solidFill>
              </a:rPr>
              <a:t>permittivité </a:t>
            </a:r>
            <a:r>
              <a:rPr lang="fr-CH" b="1" dirty="0" smtClean="0">
                <a:solidFill>
                  <a:srgbClr val="FF0000"/>
                </a:solidFill>
              </a:rPr>
              <a:t>diélectrique </a:t>
            </a:r>
            <a:r>
              <a:rPr lang="fr-CH" dirty="0" smtClean="0">
                <a:solidFill>
                  <a:schemeClr val="bg1"/>
                </a:solidFill>
              </a:rPr>
              <a:t>qui varie  passablement </a:t>
            </a:r>
            <a:r>
              <a:rPr lang="fr-CH" dirty="0">
                <a:solidFill>
                  <a:schemeClr val="bg1"/>
                </a:solidFill>
              </a:rPr>
              <a:t>selon le type de polarisation en jeu.</a:t>
            </a:r>
          </a:p>
          <a:p>
            <a:pPr>
              <a:spcBef>
                <a:spcPts val="900"/>
              </a:spcBef>
              <a:buSzPct val="70000"/>
              <a:buFont typeface="Wingdings" pitchFamily="2" charset="2"/>
              <a:buChar char="q"/>
            </a:pPr>
            <a:r>
              <a:rPr lang="fr-CH" dirty="0">
                <a:solidFill>
                  <a:srgbClr val="FF0000"/>
                </a:solidFill>
              </a:rPr>
              <a:t>Le </a:t>
            </a:r>
            <a:r>
              <a:rPr lang="fr-CH" b="1" dirty="0">
                <a:solidFill>
                  <a:srgbClr val="FF0000"/>
                </a:solidFill>
              </a:rPr>
              <a:t>facteur de pertes</a:t>
            </a:r>
            <a:r>
              <a:rPr lang="fr-CH" dirty="0">
                <a:solidFill>
                  <a:srgbClr val="FF0000"/>
                </a:solidFill>
              </a:rPr>
              <a:t> </a:t>
            </a:r>
            <a:r>
              <a:rPr lang="fr-CH" dirty="0">
                <a:solidFill>
                  <a:schemeClr val="bg1"/>
                </a:solidFill>
              </a:rPr>
              <a:t>qui relie la conductivité et la permittivité.</a:t>
            </a:r>
          </a:p>
          <a:p>
            <a:pPr>
              <a:spcBef>
                <a:spcPts val="900"/>
              </a:spcBef>
              <a:buSzPct val="70000"/>
              <a:buFont typeface="Wingdings" pitchFamily="2" charset="2"/>
              <a:buChar char="q"/>
            </a:pPr>
            <a:r>
              <a:rPr lang="fr-CH" dirty="0">
                <a:solidFill>
                  <a:srgbClr val="FF0000"/>
                </a:solidFill>
              </a:rPr>
              <a:t>La</a:t>
            </a:r>
            <a:r>
              <a:rPr lang="fr-CH" dirty="0"/>
              <a:t> </a:t>
            </a:r>
            <a:r>
              <a:rPr lang="fr-CH" b="1" dirty="0">
                <a:solidFill>
                  <a:srgbClr val="FF0000"/>
                </a:solidFill>
              </a:rPr>
              <a:t>rigidité diélectrique</a:t>
            </a:r>
            <a:r>
              <a:rPr lang="fr-CH" dirty="0">
                <a:solidFill>
                  <a:schemeClr val="bg1"/>
                </a:solidFill>
              </a:rPr>
              <a:t>, qui joue un rôle </a:t>
            </a:r>
            <a:r>
              <a:rPr lang="fr-CH" dirty="0" smtClean="0">
                <a:solidFill>
                  <a:schemeClr val="bg1"/>
                </a:solidFill>
              </a:rPr>
              <a:t>capital : limite </a:t>
            </a:r>
            <a:r>
              <a:rPr lang="fr-CH" dirty="0">
                <a:solidFill>
                  <a:schemeClr val="bg1"/>
                </a:solidFill>
              </a:rPr>
              <a:t>les possibilités </a:t>
            </a:r>
            <a:r>
              <a:rPr lang="fr-CH" dirty="0" smtClean="0">
                <a:solidFill>
                  <a:schemeClr val="bg1"/>
                </a:solidFill>
              </a:rPr>
              <a:t>d’emploi </a:t>
            </a:r>
            <a:r>
              <a:rPr lang="fr-CH" dirty="0">
                <a:solidFill>
                  <a:schemeClr val="bg1"/>
                </a:solidFill>
              </a:rPr>
              <a:t>d’un </a:t>
            </a:r>
            <a:r>
              <a:rPr lang="fr-CH" dirty="0" smtClean="0">
                <a:solidFill>
                  <a:schemeClr val="bg1"/>
                </a:solidFill>
              </a:rPr>
              <a:t>isolant (important en haute tension)</a:t>
            </a:r>
            <a:endParaRPr lang="fr-CH" dirty="0">
              <a:solidFill>
                <a:schemeClr val="bg1"/>
              </a:solidFill>
            </a:endParaRPr>
          </a:p>
          <a:p>
            <a:pPr>
              <a:spcBef>
                <a:spcPts val="900"/>
              </a:spcBef>
              <a:buSzPct val="70000"/>
              <a:buFont typeface="Wingdings" pitchFamily="2" charset="2"/>
              <a:buChar char="q"/>
            </a:pPr>
            <a:r>
              <a:rPr lang="fr-CH" dirty="0">
                <a:solidFill>
                  <a:srgbClr val="FF0000"/>
                </a:solidFill>
              </a:rPr>
              <a:t>L’</a:t>
            </a:r>
            <a:r>
              <a:rPr lang="fr-CH" b="1" dirty="0">
                <a:solidFill>
                  <a:srgbClr val="FF0000"/>
                </a:solidFill>
              </a:rPr>
              <a:t>intensité des décharges partielles</a:t>
            </a:r>
            <a:r>
              <a:rPr lang="fr-CH" dirty="0">
                <a:solidFill>
                  <a:srgbClr val="FF0000"/>
                </a:solidFill>
              </a:rPr>
              <a:t> </a:t>
            </a:r>
            <a:r>
              <a:rPr lang="fr-CH" dirty="0">
                <a:solidFill>
                  <a:schemeClr val="bg1"/>
                </a:solidFill>
              </a:rPr>
              <a:t>qui ne caractérise pas le matériau en tant que tel, mais plutôt la qualité du procédé de fabrication, ainsi que sa dégradation au cours du temps.</a:t>
            </a:r>
          </a:p>
        </p:txBody>
      </p:sp>
      <p:sp>
        <p:nvSpPr>
          <p:cNvPr id="9" name="Titre 1"/>
          <p:cNvSpPr txBox="1">
            <a:spLocks/>
          </p:cNvSpPr>
          <p:nvPr/>
        </p:nvSpPr>
        <p:spPr>
          <a:xfrm>
            <a:off x="1785918" y="214290"/>
            <a:ext cx="4286280" cy="460377"/>
          </a:xfrm>
          <a:prstGeom prst="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nSpc>
                <a:spcPct val="80000"/>
              </a:lnSpc>
            </a:pPr>
            <a:r>
              <a:rPr lang="fr-CH" b="1" i="1" u="sng" dirty="0" smtClean="0">
                <a:solidFill>
                  <a:srgbClr val="FFFF00"/>
                </a:solidFill>
              </a:rPr>
              <a:t>MATERIAUX DIELECTRIQUES</a:t>
            </a:r>
            <a:endParaRPr lang="fr-CH" b="1" i="1" u="sng" dirty="0">
              <a:solidFill>
                <a:srgbClr val="FFFF00"/>
              </a:solidFill>
            </a:endParaRPr>
          </a:p>
        </p:txBody>
      </p:sp>
      <p:sp>
        <p:nvSpPr>
          <p:cNvPr id="6" name="Espace réservé de la date 5"/>
          <p:cNvSpPr>
            <a:spLocks noGrp="1"/>
          </p:cNvSpPr>
          <p:nvPr>
            <p:ph type="dt" sz="half" idx="10"/>
          </p:nvPr>
        </p:nvSpPr>
        <p:spPr/>
        <p:txBody>
          <a:bodyPr/>
          <a:lstStyle/>
          <a:p>
            <a:fld id="{6EAE0D98-E49F-47D8-978A-A1D05D9BAD5A}" type="datetime1">
              <a:rPr lang="fr-FR" sz="1800" b="1" smtClean="0"/>
              <a:t>03/04/2020</a:t>
            </a:fld>
            <a:endParaRPr lang="fr-FR" sz="1800" b="1" dirty="0"/>
          </a:p>
        </p:txBody>
      </p:sp>
      <p:sp>
        <p:nvSpPr>
          <p:cNvPr id="7" name="Espace réservé du pied de page 6"/>
          <p:cNvSpPr>
            <a:spLocks noGrp="1"/>
          </p:cNvSpPr>
          <p:nvPr>
            <p:ph type="ftr" sz="quarter" idx="11"/>
          </p:nvPr>
        </p:nvSpPr>
        <p:spPr>
          <a:xfrm>
            <a:off x="2000232" y="6356350"/>
            <a:ext cx="5786478" cy="365125"/>
          </a:xfrm>
        </p:spPr>
        <p:txBody>
          <a:bodyPr/>
          <a:lstStyle/>
          <a:p>
            <a:r>
              <a:rPr lang="fr-FR" sz="1800" b="1" smtClean="0"/>
              <a:t>Prof. N. BOUROUBA       1ière Année de Doctorat (ST)</a:t>
            </a:r>
            <a:endParaRPr lang="fr-FR"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143000"/>
          </a:xfrm>
          <a:solidFill>
            <a:srgbClr val="FFFF00"/>
          </a:solidFill>
        </p:spPr>
        <p:txBody>
          <a:bodyPr>
            <a:normAutofit fontScale="90000"/>
          </a:bodyPr>
          <a:lstStyle/>
          <a:p>
            <a:r>
              <a:rPr lang="fr-FR"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Resistances et résistivité des matériaux diélectriques</a:t>
            </a:r>
            <a:endParaRPr lang="fr-FR"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2" name="Espace réservé du contenu 11"/>
          <p:cNvSpPr>
            <a:spLocks noGrp="1"/>
          </p:cNvSpPr>
          <p:nvPr>
            <p:ph idx="1"/>
          </p:nvPr>
        </p:nvSpPr>
        <p:spPr>
          <a:xfrm>
            <a:off x="142844" y="4214818"/>
            <a:ext cx="5715040" cy="1500198"/>
          </a:xfrm>
          <a:solidFill>
            <a:srgbClr val="FFFF00"/>
          </a:solidFill>
        </p:spPr>
        <p:txBody>
          <a:bodyPr>
            <a:normAutofit fontScale="62500" lnSpcReduction="20000"/>
          </a:bodyPr>
          <a:lstStyle/>
          <a:p>
            <a:r>
              <a:rPr lang="fr-FR" dirty="0" smtClean="0"/>
              <a:t>Pour le cas des isolants  L=e et la résistance est appelée :résistance d’isolement </a:t>
            </a:r>
          </a:p>
          <a:p>
            <a:r>
              <a:rPr lang="fr-FR" dirty="0" smtClean="0"/>
              <a:t>Dépendance fortes des conditions ambiantes par exemple l’hygrométrie(prise d’humidité) le cheminement de courant à la surface du matériau(eau , impureté)</a:t>
            </a:r>
          </a:p>
          <a:p>
            <a:r>
              <a:rPr lang="fr-FR" dirty="0" smtClean="0"/>
              <a:t>Description d’état de diélectrique/d’isolement par </a:t>
            </a:r>
            <a:endParaRPr lang="fr-FR" dirty="0"/>
          </a:p>
        </p:txBody>
      </p:sp>
      <p:sp>
        <p:nvSpPr>
          <p:cNvPr id="5" name="Rectangle 4"/>
          <p:cNvSpPr/>
          <p:nvPr/>
        </p:nvSpPr>
        <p:spPr>
          <a:xfrm>
            <a:off x="1928794" y="1500174"/>
            <a:ext cx="4786346" cy="642942"/>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Notion de résistances et de résistivité </a:t>
            </a:r>
            <a:endParaRPr lang="fr-FR" dirty="0">
              <a:solidFill>
                <a:schemeClr val="tx1"/>
              </a:solidFill>
            </a:endParaRPr>
          </a:p>
        </p:txBody>
      </p:sp>
      <p:sp>
        <p:nvSpPr>
          <p:cNvPr id="6" name="Rectangle avec flèche vers la droite 5"/>
          <p:cNvSpPr/>
          <p:nvPr/>
        </p:nvSpPr>
        <p:spPr>
          <a:xfrm>
            <a:off x="142844" y="2428868"/>
            <a:ext cx="4857784" cy="164307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Caractéristiques très  utilisées aux conducteurs  </a:t>
            </a:r>
            <a:r>
              <a:rPr lang="fr-FR" dirty="0" smtClean="0">
                <a:sym typeface="Wingdings" pitchFamily="2" charset="2"/>
              </a:rPr>
              <a:t> possibilité d’extrapolation aux  matériaux isolants et diélectriques</a:t>
            </a:r>
            <a:endParaRPr lang="fr-FR" dirty="0"/>
          </a:p>
        </p:txBody>
      </p:sp>
      <p:sp>
        <p:nvSpPr>
          <p:cNvPr id="7" name="Rectangle 6"/>
          <p:cNvSpPr/>
          <p:nvPr/>
        </p:nvSpPr>
        <p:spPr>
          <a:xfrm>
            <a:off x="3571868" y="2714620"/>
            <a:ext cx="2143140"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Rappel:</a:t>
            </a:r>
          </a:p>
          <a:p>
            <a:pPr algn="ctr"/>
            <a:r>
              <a:rPr lang="fr-FR" dirty="0" smtClean="0"/>
              <a:t>Fil conducteur de longueur l  ,  soumis à V et traversé par I</a:t>
            </a:r>
            <a:endParaRPr lang="fr-FR" dirty="0"/>
          </a:p>
        </p:txBody>
      </p:sp>
      <p:sp>
        <p:nvSpPr>
          <p:cNvPr id="8" name="Flèche droite à entaille 7"/>
          <p:cNvSpPr/>
          <p:nvPr/>
        </p:nvSpPr>
        <p:spPr>
          <a:xfrm rot="19498834">
            <a:off x="5706462" y="2683810"/>
            <a:ext cx="1023749" cy="42862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à entaille 8"/>
          <p:cNvSpPr/>
          <p:nvPr/>
        </p:nvSpPr>
        <p:spPr>
          <a:xfrm rot="1187946">
            <a:off x="5682064" y="3432718"/>
            <a:ext cx="1040607" cy="50006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Organigramme : Document 9"/>
          <p:cNvSpPr/>
          <p:nvPr/>
        </p:nvSpPr>
        <p:spPr>
          <a:xfrm>
            <a:off x="6858016" y="1643050"/>
            <a:ext cx="2071702" cy="142876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résistance R= V/I </a:t>
            </a:r>
          </a:p>
          <a:p>
            <a:pPr algn="ctr"/>
            <a:r>
              <a:rPr lang="fr-FR" dirty="0" smtClean="0"/>
              <a:t>Avec (R) = </a:t>
            </a:r>
            <a:r>
              <a:rPr lang="fr-FR" dirty="0" smtClean="0">
                <a:latin typeface="Symbol" pitchFamily="18" charset="2"/>
              </a:rPr>
              <a:t>W</a:t>
            </a:r>
            <a:endParaRPr lang="fr-FR" dirty="0">
              <a:latin typeface="Symbol" pitchFamily="18" charset="2"/>
            </a:endParaRPr>
          </a:p>
        </p:txBody>
      </p:sp>
      <p:sp>
        <p:nvSpPr>
          <p:cNvPr id="11" name="Organigramme : Document 10"/>
          <p:cNvSpPr/>
          <p:nvPr/>
        </p:nvSpPr>
        <p:spPr>
          <a:xfrm>
            <a:off x="6929454" y="3071810"/>
            <a:ext cx="1928826" cy="150019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résistivité </a:t>
            </a:r>
            <a:r>
              <a:rPr lang="fr-FR" dirty="0" smtClean="0">
                <a:latin typeface="Symbol" pitchFamily="18" charset="2"/>
              </a:rPr>
              <a:t>r = </a:t>
            </a:r>
            <a:r>
              <a:rPr lang="fr-FR" dirty="0" err="1" smtClean="0">
                <a:latin typeface="Times New Roman" pitchFamily="18" charset="0"/>
                <a:cs typeface="Times New Roman" pitchFamily="18" charset="0"/>
              </a:rPr>
              <a:t>RxS</a:t>
            </a:r>
            <a:r>
              <a:rPr lang="fr-FR" dirty="0" smtClean="0">
                <a:latin typeface="Times New Roman" pitchFamily="18" charset="0"/>
                <a:cs typeface="Times New Roman" pitchFamily="18" charset="0"/>
              </a:rPr>
              <a:t>/L</a:t>
            </a:r>
          </a:p>
          <a:p>
            <a:pPr algn="ctr"/>
            <a:r>
              <a:rPr lang="fr-FR" dirty="0" smtClean="0">
                <a:latin typeface="Times New Roman" pitchFamily="18" charset="0"/>
                <a:cs typeface="Times New Roman" pitchFamily="18" charset="0"/>
              </a:rPr>
              <a:t>Ordre de grandeur:</a:t>
            </a:r>
          </a:p>
          <a:p>
            <a:pPr algn="ctr"/>
            <a:r>
              <a:rPr lang="fr-FR" dirty="0" smtClean="0">
                <a:latin typeface="Times New Roman" pitchFamily="18" charset="0"/>
                <a:cs typeface="Times New Roman" pitchFamily="18" charset="0"/>
              </a:rPr>
              <a:t>M</a:t>
            </a:r>
            <a:r>
              <a:rPr lang="fr-FR" dirty="0" smtClean="0">
                <a:latin typeface="Symbol" pitchFamily="18" charset="2"/>
                <a:cs typeface="Times New Roman" pitchFamily="18" charset="0"/>
              </a:rPr>
              <a:t>W</a:t>
            </a:r>
            <a:r>
              <a:rPr lang="fr-FR" dirty="0" smtClean="0">
                <a:latin typeface="Times New Roman" pitchFamily="18" charset="0"/>
                <a:cs typeface="Times New Roman" pitchFamily="18" charset="0"/>
              </a:rPr>
              <a:t> .cm</a:t>
            </a:r>
            <a:endParaRPr lang="fr-FR" dirty="0">
              <a:latin typeface="Symbol" pitchFamily="18" charset="2"/>
            </a:endParaRPr>
          </a:p>
        </p:txBody>
      </p:sp>
      <p:sp>
        <p:nvSpPr>
          <p:cNvPr id="17" name="Flèche droite à entaille 16"/>
          <p:cNvSpPr/>
          <p:nvPr/>
        </p:nvSpPr>
        <p:spPr>
          <a:xfrm>
            <a:off x="3500430" y="5643578"/>
            <a:ext cx="2571768" cy="78581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3types de résistances</a:t>
            </a:r>
            <a:endParaRPr lang="fr-FR" dirty="0"/>
          </a:p>
        </p:txBody>
      </p:sp>
      <p:sp>
        <p:nvSpPr>
          <p:cNvPr id="19" name="Virage 18"/>
          <p:cNvSpPr/>
          <p:nvPr/>
        </p:nvSpPr>
        <p:spPr>
          <a:xfrm>
            <a:off x="6000760" y="4929198"/>
            <a:ext cx="928694" cy="642942"/>
          </a:xfrm>
          <a:prstGeom prst="bentArrow">
            <a:avLst>
              <a:gd name="adj1" fmla="val 25000"/>
              <a:gd name="adj2" fmla="val 24048"/>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à angle droit 19"/>
          <p:cNvSpPr/>
          <p:nvPr/>
        </p:nvSpPr>
        <p:spPr>
          <a:xfrm rot="5400000">
            <a:off x="6107916" y="5679297"/>
            <a:ext cx="750099" cy="8929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rot="16200000">
            <a:off x="6357950" y="5143512"/>
            <a:ext cx="28575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ogner un rectangle à un seul coin 21"/>
          <p:cNvSpPr/>
          <p:nvPr/>
        </p:nvSpPr>
        <p:spPr>
          <a:xfrm>
            <a:off x="7000892" y="4572008"/>
            <a:ext cx="1928826" cy="500066"/>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Resistance d’isolement</a:t>
            </a:r>
            <a:endParaRPr lang="fr-FR" dirty="0"/>
          </a:p>
        </p:txBody>
      </p:sp>
      <p:sp>
        <p:nvSpPr>
          <p:cNvPr id="23" name="Rogner un rectangle avec un coin diagonal 22"/>
          <p:cNvSpPr/>
          <p:nvPr/>
        </p:nvSpPr>
        <p:spPr>
          <a:xfrm>
            <a:off x="7143768" y="5143512"/>
            <a:ext cx="1714512" cy="64294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Resistance superficielle</a:t>
            </a:r>
            <a:endParaRPr lang="fr-FR" dirty="0"/>
          </a:p>
        </p:txBody>
      </p:sp>
      <p:sp>
        <p:nvSpPr>
          <p:cNvPr id="24" name="Organigramme : Préparation 23"/>
          <p:cNvSpPr/>
          <p:nvPr/>
        </p:nvSpPr>
        <p:spPr>
          <a:xfrm>
            <a:off x="7000892" y="5857892"/>
            <a:ext cx="2143108" cy="71438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Resistance volumique</a:t>
            </a:r>
            <a:endParaRPr lang="fr-FR" dirty="0"/>
          </a:p>
        </p:txBody>
      </p:sp>
      <p:sp>
        <p:nvSpPr>
          <p:cNvPr id="25" name="Flèche à angle droit 24"/>
          <p:cNvSpPr/>
          <p:nvPr/>
        </p:nvSpPr>
        <p:spPr>
          <a:xfrm rot="5400000">
            <a:off x="1714480" y="5429264"/>
            <a:ext cx="642942" cy="107157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avec flèche 26"/>
          <p:cNvCxnSpPr/>
          <p:nvPr/>
        </p:nvCxnSpPr>
        <p:spPr>
          <a:xfrm rot="10800000" flipV="1">
            <a:off x="1857356" y="2214554"/>
            <a:ext cx="78581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endCxn id="7" idx="0"/>
          </p:cNvCxnSpPr>
          <p:nvPr/>
        </p:nvCxnSpPr>
        <p:spPr>
          <a:xfrm rot="5400000">
            <a:off x="4358480" y="2428868"/>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16200000" flipH="1">
            <a:off x="5857884" y="2214554"/>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Espace réservé de la date 25"/>
          <p:cNvSpPr>
            <a:spLocks noGrp="1"/>
          </p:cNvSpPr>
          <p:nvPr>
            <p:ph type="dt" sz="half" idx="10"/>
          </p:nvPr>
        </p:nvSpPr>
        <p:spPr>
          <a:xfrm>
            <a:off x="71406" y="6356350"/>
            <a:ext cx="1285884" cy="365125"/>
          </a:xfrm>
        </p:spPr>
        <p:txBody>
          <a:bodyPr/>
          <a:lstStyle/>
          <a:p>
            <a:fld id="{EA097665-3665-487B-A24A-F08583CB1EBB}" type="datetime1">
              <a:rPr lang="fr-FR" sz="1800" b="1" smtClean="0"/>
              <a:t>03/04/2020</a:t>
            </a:fld>
            <a:endParaRPr lang="fr-FR" sz="1800" b="1" dirty="0"/>
          </a:p>
        </p:txBody>
      </p:sp>
      <p:sp>
        <p:nvSpPr>
          <p:cNvPr id="28" name="Espace réservé du numéro de diapositive 27"/>
          <p:cNvSpPr>
            <a:spLocks noGrp="1"/>
          </p:cNvSpPr>
          <p:nvPr>
            <p:ph type="sldNum" sz="quarter" idx="12"/>
          </p:nvPr>
        </p:nvSpPr>
        <p:spPr>
          <a:xfrm>
            <a:off x="8310594" y="6492899"/>
            <a:ext cx="762000" cy="365125"/>
          </a:xfrm>
        </p:spPr>
        <p:txBody>
          <a:bodyPr/>
          <a:lstStyle/>
          <a:p>
            <a:fld id="{745746F1-C725-4A93-9571-CD3EDCB22751}" type="slidenum">
              <a:rPr lang="fr-FR" sz="1800" b="1" smtClean="0"/>
              <a:pPr/>
              <a:t>21</a:t>
            </a:fld>
            <a:endParaRPr lang="fr-FR" sz="1800" b="1" dirty="0"/>
          </a:p>
        </p:txBody>
      </p:sp>
      <p:sp>
        <p:nvSpPr>
          <p:cNvPr id="30" name="Espace réservé du pied de page 29"/>
          <p:cNvSpPr>
            <a:spLocks noGrp="1"/>
          </p:cNvSpPr>
          <p:nvPr>
            <p:ph type="ftr" sz="quarter" idx="11"/>
          </p:nvPr>
        </p:nvSpPr>
        <p:spPr>
          <a:xfrm>
            <a:off x="1285852" y="6356350"/>
            <a:ext cx="6000792"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71414"/>
          <a:ext cx="8229600"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571472" y="571480"/>
            <a:ext cx="1785950" cy="1200329"/>
          </a:xfrm>
          <a:prstGeom prst="rect">
            <a:avLst/>
          </a:prstGeom>
          <a:noFill/>
        </p:spPr>
        <p:txBody>
          <a:bodyPr wrap="square" rtlCol="0">
            <a:spAutoFit/>
          </a:bodyPr>
          <a:lstStyle/>
          <a:p>
            <a:r>
              <a:rPr lang="fr-FR" b="1" dirty="0" smtClean="0"/>
              <a:t>1- résistance </a:t>
            </a:r>
          </a:p>
          <a:p>
            <a:r>
              <a:rPr lang="fr-FR" b="1" dirty="0" smtClean="0"/>
              <a:t>  d’isolement </a:t>
            </a:r>
          </a:p>
          <a:p>
            <a:r>
              <a:rPr lang="fr-FR" b="1" dirty="0" smtClean="0"/>
              <a:t>Chez les polymères</a:t>
            </a:r>
            <a:endParaRPr lang="fr-FR" b="1" dirty="0"/>
          </a:p>
        </p:txBody>
      </p:sp>
      <p:sp>
        <p:nvSpPr>
          <p:cNvPr id="4" name="Espace réservé de la date 3"/>
          <p:cNvSpPr>
            <a:spLocks noGrp="1"/>
          </p:cNvSpPr>
          <p:nvPr>
            <p:ph type="dt" sz="half" idx="10"/>
          </p:nvPr>
        </p:nvSpPr>
        <p:spPr>
          <a:xfrm>
            <a:off x="142844" y="6356350"/>
            <a:ext cx="1285884" cy="365125"/>
          </a:xfrm>
        </p:spPr>
        <p:txBody>
          <a:bodyPr/>
          <a:lstStyle/>
          <a:p>
            <a:fld id="{FD317F73-1A31-4AB5-99B3-1BA606153D16}" type="datetime1">
              <a:rPr lang="fr-FR" sz="1800" b="1" smtClean="0"/>
              <a:t>03/04/2020</a:t>
            </a:fld>
            <a:endParaRPr lang="fr-FR" sz="1800" b="1" dirty="0"/>
          </a:p>
        </p:txBody>
      </p:sp>
      <p:sp>
        <p:nvSpPr>
          <p:cNvPr id="7" name="Espace réservé du numéro de diapositive 6"/>
          <p:cNvSpPr>
            <a:spLocks noGrp="1"/>
          </p:cNvSpPr>
          <p:nvPr>
            <p:ph type="sldNum" sz="quarter" idx="12"/>
          </p:nvPr>
        </p:nvSpPr>
        <p:spPr/>
        <p:txBody>
          <a:bodyPr/>
          <a:lstStyle/>
          <a:p>
            <a:fld id="{745746F1-C725-4A93-9571-CD3EDCB22751}" type="slidenum">
              <a:rPr lang="fr-FR" sz="1800" b="1" smtClean="0"/>
              <a:pPr/>
              <a:t>22</a:t>
            </a:fld>
            <a:endParaRPr lang="fr-FR" sz="1800" b="1" dirty="0"/>
          </a:p>
        </p:txBody>
      </p:sp>
      <p:sp>
        <p:nvSpPr>
          <p:cNvPr id="8" name="Espace réservé du pied de page 7"/>
          <p:cNvSpPr>
            <a:spLocks noGrp="1"/>
          </p:cNvSpPr>
          <p:nvPr>
            <p:ph type="ftr" sz="quarter" idx="11"/>
          </p:nvPr>
        </p:nvSpPr>
        <p:spPr>
          <a:xfrm>
            <a:off x="1643042" y="6429396"/>
            <a:ext cx="6643734"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4000" b="1" i="1" u="sng" dirty="0" smtClean="0"/>
              <a:t>Calcul des  résistivités pour les 2types</a:t>
            </a:r>
            <a:br>
              <a:rPr lang="fr-FR" sz="4000" b="1" i="1" u="sng" dirty="0" smtClean="0"/>
            </a:br>
            <a:r>
              <a:rPr lang="fr-FR" sz="4000" b="1" i="1" u="sng" dirty="0" smtClean="0"/>
              <a:t>de résistances</a:t>
            </a:r>
            <a:endParaRPr lang="fr-FR" sz="4000" b="1" i="1" u="sng" dirty="0"/>
          </a:p>
        </p:txBody>
      </p:sp>
      <p:graphicFrame>
        <p:nvGraphicFramePr>
          <p:cNvPr id="6" name="Espace réservé du contenu 5"/>
          <p:cNvGraphicFramePr>
            <a:graphicFrameLocks noGrp="1"/>
          </p:cNvGraphicFramePr>
          <p:nvPr>
            <p:ph idx="1"/>
          </p:nvPr>
        </p:nvGraphicFramePr>
        <p:xfrm>
          <a:off x="457200" y="1714488"/>
          <a:ext cx="8229600" cy="4543444"/>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4471990"/>
                <a:gridCol w="3757610"/>
              </a:tblGrid>
              <a:tr h="4543444">
                <a:tc>
                  <a:txBody>
                    <a:bodyPr/>
                    <a:lstStyle/>
                    <a:p>
                      <a:endParaRPr lang="fr-FR" dirty="0"/>
                    </a:p>
                  </a:txBody>
                  <a:tcPr>
                    <a:solidFill>
                      <a:srgbClr val="00B0F0"/>
                    </a:solidFill>
                  </a:tcPr>
                </a:tc>
                <a:tc>
                  <a:txBody>
                    <a:bodyPr/>
                    <a:lstStyle/>
                    <a:p>
                      <a:r>
                        <a:rPr lang="fr-FR" dirty="0" smtClean="0">
                          <a:solidFill>
                            <a:schemeClr val="tx1"/>
                          </a:solidFill>
                        </a:rPr>
                        <a:t> </a:t>
                      </a:r>
                      <a:r>
                        <a:rPr lang="fr-FR" i="1" dirty="0" smtClean="0">
                          <a:solidFill>
                            <a:schemeClr val="tx1"/>
                          </a:solidFill>
                        </a:rPr>
                        <a:t>on mentionne</a:t>
                      </a:r>
                      <a:r>
                        <a:rPr lang="fr-FR" i="1" baseline="0" dirty="0" smtClean="0">
                          <a:solidFill>
                            <a:schemeClr val="tx1"/>
                          </a:solidFill>
                        </a:rPr>
                        <a:t> que:</a:t>
                      </a:r>
                    </a:p>
                    <a:p>
                      <a:r>
                        <a:rPr lang="fr-FR" i="1" baseline="0" dirty="0" smtClean="0">
                          <a:solidFill>
                            <a:schemeClr val="tx1"/>
                          </a:solidFill>
                        </a:rPr>
                        <a:t>e= épaisseur de l'éprouvette du matériau ( par exemple polymère)</a:t>
                      </a:r>
                    </a:p>
                    <a:p>
                      <a:r>
                        <a:rPr lang="fr-FR" i="1" baseline="0" dirty="0" smtClean="0">
                          <a:solidFill>
                            <a:schemeClr val="tx1"/>
                          </a:solidFill>
                        </a:rPr>
                        <a:t>  g = distance entre électrode de mesure  et électrode de garde</a:t>
                      </a:r>
                    </a:p>
                    <a:p>
                      <a:endParaRPr lang="fr-FR"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i="1" baseline="0" dirty="0" smtClean="0">
                          <a:solidFill>
                            <a:srgbClr val="FFFF00"/>
                          </a:solidFill>
                        </a:rPr>
                        <a:t>S= </a:t>
                      </a:r>
                      <a:r>
                        <a:rPr lang="fr-FR" sz="1800" b="1" i="1" kern="1200" dirty="0" smtClean="0">
                          <a:solidFill>
                            <a:srgbClr val="FFFF00"/>
                          </a:solidFill>
                          <a:latin typeface="Symbol" pitchFamily="18" charset="2"/>
                          <a:ea typeface="+mn-ea"/>
                          <a:cs typeface="+mn-cs"/>
                        </a:rPr>
                        <a:t>P</a:t>
                      </a:r>
                      <a:r>
                        <a:rPr lang="fr-FR" sz="1800" b="1" i="1" kern="1200" dirty="0" smtClean="0">
                          <a:solidFill>
                            <a:srgbClr val="FFFF00"/>
                          </a:solidFill>
                          <a:latin typeface="+mn-lt"/>
                          <a:ea typeface="+mn-ea"/>
                          <a:cs typeface="+mn-cs"/>
                        </a:rPr>
                        <a:t>X(d+g)</a:t>
                      </a:r>
                      <a:r>
                        <a:rPr lang="fr-FR" sz="1800" b="1" i="1" kern="1200" baseline="30000" dirty="0" smtClean="0">
                          <a:solidFill>
                            <a:srgbClr val="FFFF00"/>
                          </a:solidFill>
                          <a:latin typeface="+mn-lt"/>
                          <a:ea typeface="+mn-ea"/>
                          <a:cs typeface="+mn-cs"/>
                        </a:rPr>
                        <a:t>2 </a:t>
                      </a:r>
                      <a:r>
                        <a:rPr lang="fr-FR" sz="1800" b="1" i="1" kern="1200" dirty="0" smtClean="0">
                          <a:solidFill>
                            <a:srgbClr val="FFFF00"/>
                          </a:solidFill>
                          <a:latin typeface="+mn-lt"/>
                          <a:ea typeface="+mn-ea"/>
                          <a:cs typeface="+mn-cs"/>
                        </a:rPr>
                        <a:t>/4 et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i="1" kern="1200" dirty="0" smtClean="0">
                          <a:solidFill>
                            <a:srgbClr val="FFFF00"/>
                          </a:solidFill>
                          <a:latin typeface="+mn-lt"/>
                          <a:ea typeface="+mn-ea"/>
                          <a:cs typeface="+mn-cs"/>
                        </a:rPr>
                        <a:t>P</a:t>
                      </a:r>
                      <a:r>
                        <a:rPr lang="fr-FR" sz="1800" b="1" i="1" kern="1200" baseline="0" dirty="0" smtClean="0">
                          <a:solidFill>
                            <a:srgbClr val="FFFF00"/>
                          </a:solidFill>
                          <a:latin typeface="+mn-lt"/>
                          <a:ea typeface="+mn-ea"/>
                          <a:cs typeface="+mn-cs"/>
                        </a:rPr>
                        <a:t> = </a:t>
                      </a:r>
                      <a:r>
                        <a:rPr lang="fr-FR" sz="1800" b="1" i="1" kern="1200" baseline="0" dirty="0" smtClean="0">
                          <a:solidFill>
                            <a:srgbClr val="FFFF00"/>
                          </a:solidFill>
                          <a:latin typeface="Symbol" pitchFamily="18" charset="2"/>
                          <a:ea typeface="+mn-ea"/>
                          <a:cs typeface="+mn-cs"/>
                        </a:rPr>
                        <a:t>P </a:t>
                      </a:r>
                      <a:r>
                        <a:rPr lang="fr-FR" sz="1800" b="1" i="1" kern="1200" baseline="0" dirty="0" smtClean="0">
                          <a:solidFill>
                            <a:srgbClr val="FFFF00"/>
                          </a:solidFill>
                          <a:latin typeface="Times New Roman" pitchFamily="18" charset="0"/>
                          <a:ea typeface="+mn-ea"/>
                          <a:cs typeface="Times New Roman" pitchFamily="18" charset="0"/>
                        </a:rPr>
                        <a:t>x (d+g)</a:t>
                      </a:r>
                      <a:endParaRPr lang="fr-FR" sz="1800" b="1" i="1" kern="1200" dirty="0" smtClean="0">
                        <a:solidFill>
                          <a:srgbClr val="FFFF00"/>
                        </a:solidFill>
                        <a:latin typeface="Symbol" pitchFamily="18" charset="2"/>
                        <a:ea typeface="+mn-ea"/>
                        <a:cs typeface="+mn-cs"/>
                      </a:endParaRPr>
                    </a:p>
                    <a:p>
                      <a:r>
                        <a:rPr lang="fr-FR" i="1" dirty="0" smtClean="0"/>
                        <a:t>REM:</a:t>
                      </a:r>
                    </a:p>
                    <a:p>
                      <a:r>
                        <a:rPr lang="fr-FR" i="1" dirty="0" smtClean="0"/>
                        <a:t> – pour chaque résistance d’isolement est associée une résistivité</a:t>
                      </a:r>
                    </a:p>
                    <a:p>
                      <a:r>
                        <a:rPr lang="fr-FR" i="1" dirty="0" smtClean="0"/>
                        <a:t>-- La résistivité dépend  des paramètres géométriques</a:t>
                      </a:r>
                      <a:endParaRPr lang="fr-FR" i="1" dirty="0"/>
                    </a:p>
                  </a:txBody>
                  <a:tcPr>
                    <a:solidFill>
                      <a:srgbClr val="00B0F0"/>
                    </a:solidFill>
                  </a:tcPr>
                </a:tc>
              </a:tr>
            </a:tbl>
          </a:graphicData>
        </a:graphic>
      </p:graphicFrame>
      <p:sp>
        <p:nvSpPr>
          <p:cNvPr id="8" name="Rectangle avec flèche vers la droite 7"/>
          <p:cNvSpPr/>
          <p:nvPr/>
        </p:nvSpPr>
        <p:spPr>
          <a:xfrm>
            <a:off x="571472" y="1928802"/>
            <a:ext cx="2143140" cy="1500198"/>
          </a:xfrm>
          <a:prstGeom prst="rightArrowCallout">
            <a:avLst/>
          </a:prstGeom>
          <a:blipFill>
            <a:blip r:embed="rId2"/>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Résistivité Volumique</a:t>
            </a:r>
            <a:endParaRPr lang="fr-FR" b="1" dirty="0"/>
          </a:p>
        </p:txBody>
      </p:sp>
      <p:sp>
        <p:nvSpPr>
          <p:cNvPr id="9" name="Hexagone 8"/>
          <p:cNvSpPr/>
          <p:nvPr/>
        </p:nvSpPr>
        <p:spPr>
          <a:xfrm>
            <a:off x="2714612" y="1928802"/>
            <a:ext cx="2071702" cy="1500198"/>
          </a:xfrm>
          <a:prstGeom prst="hexagon">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Symbol" pitchFamily="18" charset="2"/>
              </a:rPr>
              <a:t>r</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Rt</a:t>
            </a:r>
            <a:r>
              <a:rPr lang="fr-FR" sz="2000" b="1" dirty="0" smtClean="0">
                <a:latin typeface="Times New Roman" pitchFamily="18" charset="0"/>
                <a:cs typeface="Times New Roman" pitchFamily="18" charset="0"/>
              </a:rPr>
              <a:t> x S/ e</a:t>
            </a:r>
            <a:endParaRPr lang="fr-FR" sz="2000" b="1" dirty="0">
              <a:latin typeface="Symbol" pitchFamily="18" charset="2"/>
            </a:endParaRPr>
          </a:p>
        </p:txBody>
      </p:sp>
      <p:sp>
        <p:nvSpPr>
          <p:cNvPr id="12" name="Rectangle avec flèche vers la droite 11"/>
          <p:cNvSpPr/>
          <p:nvPr/>
        </p:nvSpPr>
        <p:spPr>
          <a:xfrm>
            <a:off x="642910" y="4071942"/>
            <a:ext cx="2071702" cy="1285884"/>
          </a:xfrm>
          <a:prstGeom prst="rightArrowCallout">
            <a:avLst/>
          </a:prstGeom>
          <a:blipFill>
            <a:blip r:embed="rId4"/>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Résistivité surfacique</a:t>
            </a:r>
            <a:endParaRPr lang="fr-FR" b="1" dirty="0"/>
          </a:p>
        </p:txBody>
      </p:sp>
      <p:sp>
        <p:nvSpPr>
          <p:cNvPr id="13" name="Organigramme : Préparation 12"/>
          <p:cNvSpPr/>
          <p:nvPr/>
        </p:nvSpPr>
        <p:spPr>
          <a:xfrm>
            <a:off x="2643174" y="3929066"/>
            <a:ext cx="2357454" cy="1285884"/>
          </a:xfrm>
          <a:prstGeom prst="flowChartPreparation">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atin typeface="Symbol" pitchFamily="18" charset="2"/>
              </a:rPr>
              <a:t>r</a:t>
            </a:r>
            <a:r>
              <a:rPr lang="fr-FR" b="1" dirty="0" smtClean="0"/>
              <a:t> = </a:t>
            </a:r>
            <a:r>
              <a:rPr lang="fr-FR" b="1" dirty="0" err="1" smtClean="0"/>
              <a:t>Rs</a:t>
            </a:r>
            <a:r>
              <a:rPr lang="fr-FR" b="1" dirty="0" smtClean="0"/>
              <a:t> </a:t>
            </a:r>
            <a:r>
              <a:rPr lang="fr-FR" b="1" dirty="0" err="1" smtClean="0"/>
              <a:t>xP</a:t>
            </a:r>
            <a:r>
              <a:rPr lang="fr-FR" b="1" dirty="0" smtClean="0"/>
              <a:t>/g</a:t>
            </a:r>
            <a:endParaRPr lang="fr-FR" b="1" dirty="0"/>
          </a:p>
        </p:txBody>
      </p:sp>
      <p:sp>
        <p:nvSpPr>
          <p:cNvPr id="10" name="Espace réservé de la date 9"/>
          <p:cNvSpPr>
            <a:spLocks noGrp="1"/>
          </p:cNvSpPr>
          <p:nvPr>
            <p:ph type="dt" sz="half" idx="10"/>
          </p:nvPr>
        </p:nvSpPr>
        <p:spPr>
          <a:xfrm>
            <a:off x="0" y="6356350"/>
            <a:ext cx="1114372" cy="365125"/>
          </a:xfrm>
        </p:spPr>
        <p:txBody>
          <a:bodyPr/>
          <a:lstStyle/>
          <a:p>
            <a:fld id="{8D1B7512-E666-4891-A290-82705B93A563}" type="datetime1">
              <a:rPr lang="fr-FR" sz="1600" b="1" smtClean="0"/>
              <a:t>03/04/2020</a:t>
            </a:fld>
            <a:endParaRPr lang="fr-FR" sz="1600" b="1" dirty="0"/>
          </a:p>
        </p:txBody>
      </p:sp>
      <p:sp>
        <p:nvSpPr>
          <p:cNvPr id="11" name="Espace réservé du numéro de diapositive 10"/>
          <p:cNvSpPr>
            <a:spLocks noGrp="1"/>
          </p:cNvSpPr>
          <p:nvPr>
            <p:ph type="sldNum" sz="quarter" idx="12"/>
          </p:nvPr>
        </p:nvSpPr>
        <p:spPr/>
        <p:txBody>
          <a:bodyPr/>
          <a:lstStyle/>
          <a:p>
            <a:fld id="{745746F1-C725-4A93-9571-CD3EDCB22751}" type="slidenum">
              <a:rPr lang="fr-FR" sz="1800" b="1" smtClean="0"/>
              <a:pPr/>
              <a:t>23</a:t>
            </a:fld>
            <a:endParaRPr lang="fr-FR" sz="1800" b="1" dirty="0"/>
          </a:p>
        </p:txBody>
      </p:sp>
      <p:sp>
        <p:nvSpPr>
          <p:cNvPr id="14" name="Espace réservé du pied de page 13"/>
          <p:cNvSpPr>
            <a:spLocks noGrp="1"/>
          </p:cNvSpPr>
          <p:nvPr>
            <p:ph type="ftr" sz="quarter" idx="11"/>
          </p:nvPr>
        </p:nvSpPr>
        <p:spPr>
          <a:xfrm>
            <a:off x="1500166" y="6356350"/>
            <a:ext cx="6500858"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a:srcRect/>
          <a:stretch>
            <a:fillRect/>
          </a:stretch>
        </p:blipFill>
        <p:spPr bwMode="auto">
          <a:xfrm>
            <a:off x="714348" y="142852"/>
            <a:ext cx="7858180" cy="60007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Espace réservé de la date 2"/>
          <p:cNvSpPr>
            <a:spLocks noGrp="1"/>
          </p:cNvSpPr>
          <p:nvPr>
            <p:ph type="dt" sz="half" idx="10"/>
          </p:nvPr>
        </p:nvSpPr>
        <p:spPr>
          <a:xfrm>
            <a:off x="71406" y="6356350"/>
            <a:ext cx="1143008" cy="365125"/>
          </a:xfrm>
        </p:spPr>
        <p:txBody>
          <a:bodyPr/>
          <a:lstStyle/>
          <a:p>
            <a:fld id="{2B0A7F47-05ED-4E92-A388-BE0043A77B0C}" type="datetime1">
              <a:rPr lang="fr-FR" sz="1600" b="1" smtClean="0"/>
              <a:t>03/04/2020</a:t>
            </a:fld>
            <a:endParaRPr lang="fr-FR" sz="1600" b="1" dirty="0"/>
          </a:p>
        </p:txBody>
      </p:sp>
      <p:sp>
        <p:nvSpPr>
          <p:cNvPr id="4" name="Espace réservé du numéro de diapositive 3"/>
          <p:cNvSpPr>
            <a:spLocks noGrp="1"/>
          </p:cNvSpPr>
          <p:nvPr>
            <p:ph type="sldNum" sz="quarter" idx="12"/>
          </p:nvPr>
        </p:nvSpPr>
        <p:spPr>
          <a:xfrm>
            <a:off x="8310594" y="6356350"/>
            <a:ext cx="762000" cy="365125"/>
          </a:xfrm>
        </p:spPr>
        <p:txBody>
          <a:bodyPr/>
          <a:lstStyle/>
          <a:p>
            <a:fld id="{745746F1-C725-4A93-9571-CD3EDCB22751}" type="slidenum">
              <a:rPr lang="fr-FR" sz="1800" b="1" smtClean="0"/>
              <a:pPr/>
              <a:t>24</a:t>
            </a:fld>
            <a:endParaRPr lang="fr-FR" sz="1800" b="1" dirty="0"/>
          </a:p>
        </p:txBody>
      </p:sp>
      <p:sp>
        <p:nvSpPr>
          <p:cNvPr id="5" name="Espace réservé du pied de page 4"/>
          <p:cNvSpPr>
            <a:spLocks noGrp="1"/>
          </p:cNvSpPr>
          <p:nvPr>
            <p:ph type="ftr" sz="quarter" idx="11"/>
          </p:nvPr>
        </p:nvSpPr>
        <p:spPr>
          <a:xfrm>
            <a:off x="1428728" y="6356350"/>
            <a:ext cx="6715172"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2A77107-D760-4155-9843-FFFC6BCB527A}" type="slidenum">
              <a:rPr lang="fr-FR" sz="1800" b="1"/>
              <a:pPr/>
              <a:t>25</a:t>
            </a:fld>
            <a:endParaRPr lang="fr-FR" sz="1800" b="1" dirty="0"/>
          </a:p>
        </p:txBody>
      </p:sp>
      <p:sp>
        <p:nvSpPr>
          <p:cNvPr id="12291" name="Titre 1"/>
          <p:cNvSpPr txBox="1">
            <a:spLocks/>
          </p:cNvSpPr>
          <p:nvPr/>
        </p:nvSpPr>
        <p:spPr bwMode="auto">
          <a:xfrm>
            <a:off x="642938" y="1214422"/>
            <a:ext cx="7786687" cy="1571636"/>
          </a:xfrm>
          <a:prstGeom prst="rect">
            <a:avLst/>
          </a:prstGeom>
          <a:blipFill>
            <a:blip r:embed="rId3"/>
            <a:tile tx="0" ty="0" sx="100000" sy="100000" flip="none" algn="tl"/>
          </a:blip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spcAft>
                <a:spcPts val="1200"/>
              </a:spcAft>
            </a:pPr>
            <a:r>
              <a:rPr lang="fr-CH" b="1" dirty="0"/>
              <a:t>Les bons isolants ont des conductivités transversales inférieures à 10</a:t>
            </a:r>
            <a:r>
              <a:rPr lang="fr-CH" b="1" baseline="30000" dirty="0"/>
              <a:t>-10</a:t>
            </a:r>
            <a:r>
              <a:rPr lang="fr-CH" b="1" dirty="0"/>
              <a:t> S/m et </a:t>
            </a:r>
            <a:r>
              <a:rPr lang="fr-CH" b="1" dirty="0" smtClean="0"/>
              <a:t>pouvant atteindre même   </a:t>
            </a:r>
            <a:r>
              <a:rPr lang="fr-CH" b="1" dirty="0"/>
              <a:t>10</a:t>
            </a:r>
            <a:r>
              <a:rPr lang="fr-CH" b="1" baseline="30000" dirty="0"/>
              <a:t>-18</a:t>
            </a:r>
            <a:r>
              <a:rPr lang="fr-CH" b="1" dirty="0"/>
              <a:t> S/m (</a:t>
            </a:r>
            <a:r>
              <a:rPr lang="fr-CH" b="1" dirty="0" smtClean="0"/>
              <a:t>  </a:t>
            </a:r>
            <a:r>
              <a:rPr lang="fr-CH" b="1" dirty="0"/>
              <a:t>meilleurs  </a:t>
            </a:r>
            <a:r>
              <a:rPr lang="fr-CH" b="1" dirty="0" smtClean="0"/>
              <a:t>isolants).</a:t>
            </a:r>
          </a:p>
          <a:p>
            <a:pPr>
              <a:spcAft>
                <a:spcPts val="1200"/>
              </a:spcAft>
            </a:pPr>
            <a:r>
              <a:rPr lang="fr-CH" b="1" dirty="0" smtClean="0"/>
              <a:t>La conduction assurée par impuretés dans l’isolant et non par sa structure de base:  déplacement de peu de charges mais sur une grande distances ( l’opposé de la Polarisation</a:t>
            </a:r>
            <a:r>
              <a:rPr lang="fr-CH" dirty="0" smtClean="0"/>
              <a:t>)</a:t>
            </a:r>
            <a:endParaRPr lang="fr-CH" dirty="0"/>
          </a:p>
          <a:p>
            <a:pPr>
              <a:spcAft>
                <a:spcPts val="1200"/>
              </a:spcAft>
            </a:pPr>
            <a:endParaRPr lang="fr-CH" dirty="0"/>
          </a:p>
          <a:p>
            <a:pPr>
              <a:spcAft>
                <a:spcPts val="1200"/>
              </a:spcAft>
            </a:pPr>
            <a:endParaRPr lang="fr-CH" dirty="0"/>
          </a:p>
          <a:p>
            <a:pPr>
              <a:spcAft>
                <a:spcPts val="1200"/>
              </a:spcAft>
            </a:pPr>
            <a:endParaRPr lang="fr-CH" dirty="0"/>
          </a:p>
        </p:txBody>
      </p:sp>
      <p:pic>
        <p:nvPicPr>
          <p:cNvPr id="12292" name="Image 15" descr="Conductivité transversale.GIF"/>
          <p:cNvPicPr>
            <a:picLocks noChangeAspect="1"/>
          </p:cNvPicPr>
          <p:nvPr/>
        </p:nvPicPr>
        <p:blipFill>
          <a:blip r:embed="rId4"/>
          <a:srcRect/>
          <a:stretch>
            <a:fillRect/>
          </a:stretch>
        </p:blipFill>
        <p:spPr bwMode="auto">
          <a:xfrm>
            <a:off x="-500098" y="3214686"/>
            <a:ext cx="7688262" cy="1682747"/>
          </a:xfrm>
          <a:prstGeom prst="rect">
            <a:avLst/>
          </a:prstGeom>
          <a:solidFill>
            <a:schemeClr val="tx2"/>
          </a:solidFill>
          <a:ln w="76200">
            <a:solidFill>
              <a:srgbClr val="FFFF00"/>
            </a:solid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22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229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229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2296" name="Titre 1"/>
          <p:cNvSpPr>
            <a:spLocks noGrp="1"/>
          </p:cNvSpPr>
          <p:nvPr>
            <p:ph type="ctrTitle"/>
          </p:nvPr>
        </p:nvSpPr>
        <p:spPr>
          <a:xfrm>
            <a:off x="714375" y="500042"/>
            <a:ext cx="7848600" cy="647700"/>
          </a:xfrm>
          <a:blipFill>
            <a:blip r:embed="rId5"/>
            <a:tile tx="0" ty="0" sx="100000" sy="100000" flip="none" algn="tl"/>
          </a:blip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freezing" dir="t">
                <a:rot lat="0" lon="0" rev="5640000"/>
              </a:lightRig>
            </a:scene3d>
            <a:sp3d prstMaterial="flat">
              <a:bevelT w="38100" h="38100"/>
              <a:contourClr>
                <a:schemeClr val="tx2"/>
              </a:contourClr>
            </a:sp3d>
          </a:bodyPr>
          <a:lstStyle/>
          <a:p>
            <a:r>
              <a:rPr lang="fr-CH" sz="4000" b="1" u="sng" dirty="0" smtClean="0"/>
              <a:t>Conductivité transversale</a:t>
            </a:r>
            <a:endParaRPr lang="fr-FR" sz="4000" b="1" u="sng" dirty="0" smtClean="0"/>
          </a:p>
        </p:txBody>
      </p:sp>
      <p:sp>
        <p:nvSpPr>
          <p:cNvPr id="11" name="Titre 1"/>
          <p:cNvSpPr txBox="1">
            <a:spLocks/>
          </p:cNvSpPr>
          <p:nvPr/>
        </p:nvSpPr>
        <p:spPr>
          <a:xfrm>
            <a:off x="785813" y="214291"/>
            <a:ext cx="7358062" cy="357190"/>
          </a:xfrm>
          <a:prstGeom prst="rect">
            <a:avLst/>
          </a:prstGeom>
          <a:noFill/>
        </p:spPr>
        <p:txBody>
          <a:bodyPr>
            <a:normAutofit/>
          </a:bodyPr>
          <a:lstStyle/>
          <a:p>
            <a:pPr>
              <a:lnSpc>
                <a:spcPct val="80000"/>
              </a:lnSpc>
            </a:pPr>
            <a:r>
              <a:rPr lang="fr-CH" sz="1200" b="1" i="1" dirty="0" smtClean="0"/>
              <a:t>MATERIAU DIELECTRIQUE. </a:t>
            </a:r>
            <a:r>
              <a:rPr lang="fr-CH" sz="1200" b="1" i="1" dirty="0"/>
              <a:t>Grandeurs caractéristiques  &gt;  </a:t>
            </a:r>
            <a:r>
              <a:rPr lang="fr-CH" sz="1200" b="1" i="1" dirty="0" smtClean="0"/>
              <a:t>b. </a:t>
            </a:r>
            <a:r>
              <a:rPr lang="fr-CH" sz="1200" b="1" i="1" dirty="0"/>
              <a:t>Conductivité électrique</a:t>
            </a:r>
            <a:endParaRPr lang="fr-CH" sz="1200" i="1" dirty="0"/>
          </a:p>
        </p:txBody>
      </p:sp>
      <p:grpSp>
        <p:nvGrpSpPr>
          <p:cNvPr id="2" name="Groupe 12"/>
          <p:cNvGrpSpPr>
            <a:grpSpLocks/>
          </p:cNvGrpSpPr>
          <p:nvPr/>
        </p:nvGrpSpPr>
        <p:grpSpPr bwMode="auto">
          <a:xfrm>
            <a:off x="985512" y="5357826"/>
            <a:ext cx="7229826" cy="1000132"/>
            <a:chOff x="643362" y="4772434"/>
            <a:chExt cx="6451967" cy="1001273"/>
          </a:xfrm>
        </p:grpSpPr>
        <p:sp>
          <p:nvSpPr>
            <p:cNvPr id="12300" name="Titre 1"/>
            <p:cNvSpPr txBox="1">
              <a:spLocks/>
            </p:cNvSpPr>
            <p:nvPr/>
          </p:nvSpPr>
          <p:spPr bwMode="auto">
            <a:xfrm>
              <a:off x="822272" y="4772434"/>
              <a:ext cx="6273057" cy="1001273"/>
            </a:xfrm>
            <a:prstGeom prst="rect">
              <a:avLst/>
            </a:prstGeom>
            <a:blipFill>
              <a:blip r:embed="rId6"/>
              <a:tile tx="0" ty="0" sx="100000" sy="100000" flip="none" algn="tl"/>
            </a:blip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715963"/>
              <a:r>
                <a:rPr lang="fr-CH" sz="1600" b="1" dirty="0"/>
                <a:t>Dans les isolants, la conductivité transversale dépend au moins autant des impuretés (autrement dit du procédé de fabrication) que des propriétés intrinsèques du matériau considéré.</a:t>
              </a:r>
            </a:p>
          </p:txBody>
        </p:sp>
        <p:sp>
          <p:nvSpPr>
            <p:cNvPr id="18" name="Titre 1"/>
            <p:cNvSpPr txBox="1">
              <a:spLocks/>
            </p:cNvSpPr>
            <p:nvPr/>
          </p:nvSpPr>
          <p:spPr>
            <a:xfrm>
              <a:off x="643362" y="4915478"/>
              <a:ext cx="714290" cy="643670"/>
            </a:xfrm>
            <a:prstGeom prst="rect">
              <a:avLst/>
            </a:prstGeom>
            <a:solidFill>
              <a:srgbClr val="FFFF00"/>
            </a:solidFill>
          </p:spPr>
          <p:txBody>
            <a:bodyPr>
              <a:normAutofit/>
            </a:bodyPr>
            <a:lstStyle/>
            <a:p>
              <a:pPr>
                <a:lnSpc>
                  <a:spcPct val="110000"/>
                </a:lnSpc>
              </a:pPr>
              <a:r>
                <a:rPr lang="fr-CH" sz="2800" b="1" dirty="0">
                  <a:solidFill>
                    <a:srgbClr val="002060"/>
                  </a:solidFill>
                  <a:latin typeface="Wingdings" pitchFamily="2" charset="2"/>
                  <a:sym typeface="Wingdings" pitchFamily="2" charset="2"/>
                </a:rPr>
                <a:t></a:t>
              </a:r>
              <a:endParaRPr lang="fr-CH" sz="2800" b="1" dirty="0">
                <a:solidFill>
                  <a:srgbClr val="002060"/>
                </a:solidFill>
                <a:latin typeface="Wingdings" pitchFamily="2" charset="2"/>
              </a:endParaRPr>
            </a:p>
          </p:txBody>
        </p:sp>
      </p:grpSp>
      <p:sp>
        <p:nvSpPr>
          <p:cNvPr id="13" name="Espace réservé de la date 12"/>
          <p:cNvSpPr>
            <a:spLocks noGrp="1"/>
          </p:cNvSpPr>
          <p:nvPr>
            <p:ph type="dt" sz="half" idx="10"/>
          </p:nvPr>
        </p:nvSpPr>
        <p:spPr>
          <a:xfrm>
            <a:off x="142844" y="6356350"/>
            <a:ext cx="1042966" cy="365125"/>
          </a:xfrm>
        </p:spPr>
        <p:txBody>
          <a:bodyPr/>
          <a:lstStyle/>
          <a:p>
            <a:fld id="{4E4FF226-215D-4697-B178-F486CD4B35A0}" type="datetime1">
              <a:rPr lang="fr-FR" sz="1600" b="1" smtClean="0"/>
              <a:t>03/04/2020</a:t>
            </a:fld>
            <a:endParaRPr lang="fr-FR" sz="1600" b="1" dirty="0"/>
          </a:p>
        </p:txBody>
      </p:sp>
      <p:sp>
        <p:nvSpPr>
          <p:cNvPr id="14" name="Espace réservé du pied de page 13"/>
          <p:cNvSpPr>
            <a:spLocks noGrp="1"/>
          </p:cNvSpPr>
          <p:nvPr>
            <p:ph type="ftr" sz="quarter" idx="11"/>
          </p:nvPr>
        </p:nvSpPr>
        <p:spPr>
          <a:xfrm>
            <a:off x="1643042" y="6429396"/>
            <a:ext cx="6143668" cy="365125"/>
          </a:xfrm>
        </p:spPr>
        <p:txBody>
          <a:bodyPr/>
          <a:lstStyle/>
          <a:p>
            <a:r>
              <a:rPr lang="fr-FR" sz="1800" b="1" smtClean="0"/>
              <a:t>Prof. N. BOUROUBA       1ière Année de Doctorat (ST)</a:t>
            </a:r>
            <a:endParaRPr lang="fr-FR" sz="1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4389120"/>
          </a:xfr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buFont typeface="Wingdings" pitchFamily="2" charset="2"/>
              <a:buChar char="q"/>
            </a:pPr>
            <a:r>
              <a:rPr lang="fr-FR" b="1" i="1" u="sng" dirty="0" smtClean="0">
                <a:solidFill>
                  <a:schemeClr val="bg1"/>
                </a:solidFill>
              </a:rPr>
              <a:t>Production de la Conduction </a:t>
            </a:r>
            <a:r>
              <a:rPr lang="fr-FR" dirty="0" smtClean="0">
                <a:solidFill>
                  <a:schemeClr val="bg2">
                    <a:lumMod val="90000"/>
                  </a:schemeClr>
                </a:solidFill>
              </a:rPr>
              <a:t>dans ce type de matériau</a:t>
            </a:r>
          </a:p>
          <a:p>
            <a:pPr>
              <a:buNone/>
            </a:pPr>
            <a:r>
              <a:rPr lang="fr-FR" dirty="0" smtClean="0">
                <a:solidFill>
                  <a:schemeClr val="bg2">
                    <a:lumMod val="90000"/>
                  </a:schemeClr>
                </a:solidFill>
              </a:rPr>
              <a:t>Seulement par application de la tension continue en permanence alors que la polarisation s’obtient en cas d’absence et de présence de tension;</a:t>
            </a:r>
          </a:p>
          <a:p>
            <a:pPr>
              <a:buFont typeface="Wingdings" pitchFamily="2" charset="2"/>
              <a:buChar char="q"/>
            </a:pPr>
            <a:r>
              <a:rPr lang="fr-FR" dirty="0" smtClean="0"/>
              <a:t> </a:t>
            </a:r>
            <a:r>
              <a:rPr lang="fr-FR" b="1" i="1" u="sng" dirty="0" smtClean="0">
                <a:solidFill>
                  <a:schemeClr val="bg1"/>
                </a:solidFill>
              </a:rPr>
              <a:t>subsistance de celle-ci </a:t>
            </a:r>
            <a:r>
              <a:rPr lang="fr-FR" dirty="0" smtClean="0">
                <a:solidFill>
                  <a:schemeClr val="bg2">
                    <a:lumMod val="90000"/>
                  </a:schemeClr>
                </a:solidFill>
              </a:rPr>
              <a:t>ou courant capacitif par application de</a:t>
            </a:r>
            <a:r>
              <a:rPr lang="fr-FR" dirty="0" smtClean="0"/>
              <a:t> </a:t>
            </a:r>
            <a:r>
              <a:rPr lang="fr-FR" b="1" i="1" u="sng" dirty="0" smtClean="0">
                <a:solidFill>
                  <a:schemeClr val="bg1"/>
                </a:solidFill>
              </a:rPr>
              <a:t>tension alternative</a:t>
            </a:r>
          </a:p>
          <a:p>
            <a:pPr>
              <a:buFont typeface="Wingdings" pitchFamily="2" charset="2"/>
              <a:buChar char="q"/>
            </a:pPr>
            <a:r>
              <a:rPr lang="fr-FR" dirty="0" smtClean="0">
                <a:solidFill>
                  <a:schemeClr val="accent2">
                    <a:lumMod val="40000"/>
                    <a:lumOff val="60000"/>
                  </a:schemeClr>
                </a:solidFill>
              </a:rPr>
              <a:t>Tout comme la résistivité , on parle  </a:t>
            </a:r>
            <a:r>
              <a:rPr lang="fr-FR" i="1" u="sng" dirty="0" smtClean="0">
                <a:solidFill>
                  <a:schemeClr val="accent2">
                    <a:lumMod val="40000"/>
                    <a:lumOff val="60000"/>
                  </a:schemeClr>
                </a:solidFill>
              </a:rPr>
              <a:t>de </a:t>
            </a:r>
            <a:r>
              <a:rPr lang="fr-FR" i="1" u="sng" dirty="0" smtClean="0">
                <a:solidFill>
                  <a:srgbClr val="FFFF00"/>
                </a:solidFill>
              </a:rPr>
              <a:t>conductivité surfacique</a:t>
            </a:r>
            <a:r>
              <a:rPr lang="fr-FR" i="1" u="sng" dirty="0" smtClean="0"/>
              <a:t> et </a:t>
            </a:r>
            <a:r>
              <a:rPr lang="fr-FR" i="1" u="sng" dirty="0" smtClean="0">
                <a:solidFill>
                  <a:srgbClr val="FFFF00"/>
                </a:solidFill>
              </a:rPr>
              <a:t>conductivité transversale</a:t>
            </a:r>
            <a:endParaRPr lang="fr-FR" i="1" u="sng" dirty="0">
              <a:solidFill>
                <a:srgbClr val="FFFF00"/>
              </a:solidFill>
            </a:endParaRPr>
          </a:p>
        </p:txBody>
      </p:sp>
      <p:sp>
        <p:nvSpPr>
          <p:cNvPr id="4" name="Espace réservé de la date 3"/>
          <p:cNvSpPr>
            <a:spLocks noGrp="1"/>
          </p:cNvSpPr>
          <p:nvPr>
            <p:ph type="dt" sz="half" idx="10"/>
          </p:nvPr>
        </p:nvSpPr>
        <p:spPr>
          <a:xfrm>
            <a:off x="214282" y="6356350"/>
            <a:ext cx="1042966" cy="365125"/>
          </a:xfrm>
        </p:spPr>
        <p:txBody>
          <a:bodyPr/>
          <a:lstStyle/>
          <a:p>
            <a:fld id="{D06EF80F-8853-4F3D-BA32-3A68DB853AFD}" type="datetime1">
              <a:rPr lang="fr-FR" sz="1600" b="1" smtClean="0"/>
              <a:t>03/04/2020</a:t>
            </a:fld>
            <a:endParaRPr lang="fr-FR" sz="1600" b="1"/>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26</a:t>
            </a:fld>
            <a:endParaRPr lang="fr-FR" sz="1800" b="1" dirty="0"/>
          </a:p>
        </p:txBody>
      </p:sp>
      <p:sp>
        <p:nvSpPr>
          <p:cNvPr id="6" name="Espace réservé du pied de page 5"/>
          <p:cNvSpPr>
            <a:spLocks noGrp="1"/>
          </p:cNvSpPr>
          <p:nvPr>
            <p:ph type="ftr" sz="quarter" idx="11"/>
          </p:nvPr>
        </p:nvSpPr>
        <p:spPr>
          <a:xfrm>
            <a:off x="1571604" y="6356350"/>
            <a:ext cx="6643734"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8001024" y="6357958"/>
            <a:ext cx="762000" cy="365125"/>
          </a:xfrm>
        </p:spPr>
        <p:txBody>
          <a:bodyPr/>
          <a:lstStyle/>
          <a:p>
            <a:fld id="{05D7C2F8-3589-497D-8EAF-5E2D6C794DFE}" type="slidenum">
              <a:rPr lang="fr-FR" sz="1800" b="1"/>
              <a:pPr/>
              <a:t>27</a:t>
            </a:fld>
            <a:endParaRPr lang="fr-FR" sz="1800" b="1" dirty="0"/>
          </a:p>
        </p:txBody>
      </p:sp>
      <p:sp>
        <p:nvSpPr>
          <p:cNvPr id="133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331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3318" name="Rectangle 4"/>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r>
              <a:rPr lang="fr-FR" sz="1600">
                <a:cs typeface="Times New Roman" pitchFamily="18" charset="0"/>
              </a:rPr>
              <a:t>	</a:t>
            </a:r>
            <a:endParaRPr lang="fr-FR">
              <a:latin typeface="Arial" pitchFamily="34" charset="0"/>
            </a:endParaRPr>
          </a:p>
        </p:txBody>
      </p:sp>
      <p:sp>
        <p:nvSpPr>
          <p:cNvPr id="13319" name="Rectangle 5"/>
          <p:cNvSpPr>
            <a:spLocks noChangeArrowheads="1"/>
          </p:cNvSpPr>
          <p:nvPr/>
        </p:nvSpPr>
        <p:spPr bwMode="auto">
          <a:xfrm>
            <a:off x="0" y="1447800"/>
            <a:ext cx="9144000" cy="0"/>
          </a:xfrm>
          <a:prstGeom prst="rect">
            <a:avLst/>
          </a:prstGeom>
          <a:noFill/>
          <a:ln w="9525">
            <a:noFill/>
            <a:miter lim="800000"/>
            <a:headEnd/>
            <a:tailEnd/>
          </a:ln>
        </p:spPr>
        <p:txBody>
          <a:bodyPr wrap="none" anchor="ctr">
            <a:spAutoFit/>
          </a:bodyPr>
          <a:lstStyle/>
          <a:p>
            <a:pPr>
              <a:tabLst>
                <a:tab pos="269875" algn="r"/>
                <a:tab pos="3060700" algn="l"/>
              </a:tabLst>
            </a:pPr>
            <a:endParaRPr lang="fr-FR">
              <a:latin typeface="Arial" pitchFamily="34" charset="0"/>
            </a:endParaRPr>
          </a:p>
        </p:txBody>
      </p:sp>
      <p:sp>
        <p:nvSpPr>
          <p:cNvPr id="13320" name="Titre 1"/>
          <p:cNvSpPr>
            <a:spLocks noGrp="1"/>
          </p:cNvSpPr>
          <p:nvPr>
            <p:ph type="ctrTitle"/>
          </p:nvPr>
        </p:nvSpPr>
        <p:spPr>
          <a:xfrm>
            <a:off x="785813" y="714375"/>
            <a:ext cx="7848600" cy="647700"/>
          </a:xfrm>
        </p:spPr>
        <p:txBody>
          <a:bodyPr/>
          <a:lstStyle/>
          <a:p>
            <a:r>
              <a:rPr lang="fr-CH" sz="4000" b="1" u="sng" dirty="0" smtClean="0"/>
              <a:t>Conductivité superficielle</a:t>
            </a:r>
            <a:endParaRPr lang="fr-FR" sz="4000" b="1" u="sng" dirty="0" smtClean="0"/>
          </a:p>
        </p:txBody>
      </p:sp>
      <p:sp>
        <p:nvSpPr>
          <p:cNvPr id="24" name="Titre 1"/>
          <p:cNvSpPr txBox="1">
            <a:spLocks/>
          </p:cNvSpPr>
          <p:nvPr/>
        </p:nvSpPr>
        <p:spPr>
          <a:xfrm>
            <a:off x="571472" y="214290"/>
            <a:ext cx="7715279" cy="460398"/>
          </a:xfrm>
          <a:prstGeom prst="rect">
            <a:avLst/>
          </a:prstGeom>
          <a:noFill/>
        </p:spPr>
        <p:txBody>
          <a:bodyPr>
            <a:normAutofit fontScale="25000" lnSpcReduction="20000"/>
            <a:scene3d>
              <a:camera prst="orthographicFront"/>
              <a:lightRig rig="soft" dir="t">
                <a:rot lat="0" lon="0" rev="10800000"/>
              </a:lightRig>
            </a:scene3d>
            <a:sp3d>
              <a:bevelT w="27940" h="12700"/>
              <a:contourClr>
                <a:srgbClr val="DDDDDD"/>
              </a:contourClr>
            </a:sp3d>
          </a:bodyPr>
          <a:lstStyle/>
          <a:p>
            <a:pPr>
              <a:lnSpc>
                <a:spcPct val="80000"/>
              </a:lnSpc>
            </a:pPr>
            <a:r>
              <a:rPr lang="fr-CH" sz="6200" b="1" spc="150" dirty="0">
                <a:ln w="11430"/>
                <a:solidFill>
                  <a:srgbClr val="F8F8F8"/>
                </a:solidFill>
                <a:effectLst>
                  <a:outerShdw blurRad="25400" algn="tl" rotWithShape="0">
                    <a:srgbClr val="000000">
                      <a:alpha val="43000"/>
                    </a:srgbClr>
                  </a:outerShdw>
                </a:effectLst>
              </a:rPr>
              <a:t>3. Matériaux isolants  &gt;  B. Grandeurs caractéristiques  &gt;  a. </a:t>
            </a:r>
            <a:r>
              <a:rPr lang="fr-CH" sz="6200" b="1" spc="150" dirty="0">
                <a:ln w="11430"/>
                <a:solidFill>
                  <a:schemeClr val="accent3">
                    <a:lumMod val="60000"/>
                    <a:lumOff val="40000"/>
                  </a:schemeClr>
                </a:solidFill>
                <a:effectLst>
                  <a:outerShdw blurRad="25400" algn="tl" rotWithShape="0">
                    <a:srgbClr val="000000">
                      <a:alpha val="43000"/>
                    </a:srgbClr>
                  </a:outerShdw>
                </a:effectLst>
              </a:rPr>
              <a:t>Conductivité électrique</a:t>
            </a:r>
          </a:p>
        </p:txBody>
      </p:sp>
      <p:grpSp>
        <p:nvGrpSpPr>
          <p:cNvPr id="2" name="Groupe 26"/>
          <p:cNvGrpSpPr>
            <a:grpSpLocks/>
          </p:cNvGrpSpPr>
          <p:nvPr/>
        </p:nvGrpSpPr>
        <p:grpSpPr bwMode="auto">
          <a:xfrm>
            <a:off x="785813" y="4518432"/>
            <a:ext cx="6307137" cy="1339463"/>
            <a:chOff x="785786" y="4500570"/>
            <a:chExt cx="6306494" cy="1071570"/>
          </a:xfrm>
        </p:grpSpPr>
        <p:sp>
          <p:nvSpPr>
            <p:cNvPr id="13332" name="Titre 1"/>
            <p:cNvSpPr txBox="1">
              <a:spLocks/>
            </p:cNvSpPr>
            <p:nvPr/>
          </p:nvSpPr>
          <p:spPr bwMode="auto">
            <a:xfrm>
              <a:off x="785786" y="4500570"/>
              <a:ext cx="6306494" cy="1071570"/>
            </a:xfrm>
            <a:prstGeom prst="rect">
              <a:avLst/>
            </a:prstGeom>
            <a:solidFill>
              <a:schemeClr val="accent4">
                <a:lumMod val="75000"/>
              </a:schemeClr>
            </a:solidFill>
            <a:ln w="9525">
              <a:noFill/>
              <a:miter lim="800000"/>
              <a:headEnd/>
              <a:tailEnd/>
            </a:ln>
          </p:spPr>
          <p:txBody>
            <a:bodyPr/>
            <a:lstStyle/>
            <a:p>
              <a:pPr marL="715963"/>
              <a:r>
                <a:rPr lang="fr-CH" sz="1600" b="1" dirty="0"/>
                <a:t>Les figures </a:t>
              </a:r>
              <a:r>
                <a:rPr lang="fr-CH" sz="1600" b="1" dirty="0" smtClean="0"/>
                <a:t>ci dessus </a:t>
              </a:r>
              <a:r>
                <a:rPr lang="fr-CH" sz="1600" b="1" dirty="0" smtClean="0"/>
                <a:t>donnent des schémas </a:t>
              </a:r>
              <a:r>
                <a:rPr lang="fr-CH" sz="1600" b="1" dirty="0"/>
                <a:t>de principe. </a:t>
              </a:r>
            </a:p>
            <a:p>
              <a:pPr marL="715963">
                <a:spcBef>
                  <a:spcPts val="600"/>
                </a:spcBef>
              </a:pPr>
              <a:r>
                <a:rPr lang="fr-CH" sz="1600" b="1" dirty="0"/>
                <a:t>Un dispositif permettant de mesurer réellement la résistivité </a:t>
              </a:r>
              <a:r>
                <a:rPr lang="fr-CH" sz="1600" b="1" dirty="0" smtClean="0"/>
                <a:t>de surface </a:t>
              </a:r>
              <a:r>
                <a:rPr lang="fr-CH" sz="1600" b="1" dirty="0"/>
                <a:t>sera examiné au chapitre 6 – </a:t>
              </a:r>
              <a:r>
                <a:rPr lang="fr-CH" sz="1600" b="1" i="1" dirty="0"/>
                <a:t>Mesure en haute tension</a:t>
              </a:r>
              <a:r>
                <a:rPr lang="fr-CH" sz="1600" b="1" dirty="0"/>
                <a:t>.</a:t>
              </a:r>
              <a:endParaRPr lang="fr-FR" sz="1600" b="1" dirty="0"/>
            </a:p>
            <a:p>
              <a:pPr marL="715963">
                <a:spcBef>
                  <a:spcPts val="1200"/>
                </a:spcBef>
              </a:pPr>
              <a:endParaRPr lang="fr-CH" sz="1600" b="1" dirty="0">
                <a:solidFill>
                  <a:srgbClr val="008000"/>
                </a:solidFill>
              </a:endParaRPr>
            </a:p>
          </p:txBody>
        </p:sp>
        <p:sp>
          <p:nvSpPr>
            <p:cNvPr id="25" name="Titre 1"/>
            <p:cNvSpPr txBox="1">
              <a:spLocks/>
            </p:cNvSpPr>
            <p:nvPr/>
          </p:nvSpPr>
          <p:spPr>
            <a:xfrm>
              <a:off x="857190" y="4700596"/>
              <a:ext cx="714302" cy="642941"/>
            </a:xfrm>
            <a:prstGeom prst="rect">
              <a:avLst/>
            </a:prstGeom>
            <a:solidFill>
              <a:srgbClr val="FF0000"/>
            </a:solidFill>
          </p:spPr>
          <p:txBody>
            <a:bodyPr>
              <a:normAutofit/>
            </a:bodyPr>
            <a:lstStyle/>
            <a:p>
              <a:pPr>
                <a:lnSpc>
                  <a:spcPct val="110000"/>
                </a:lnSpc>
              </a:pPr>
              <a:r>
                <a:rPr lang="fr-CH" sz="2800" b="1" dirty="0">
                  <a:latin typeface="Wingdings" pitchFamily="2" charset="2"/>
                  <a:sym typeface="Wingdings" pitchFamily="2" charset="2"/>
                </a:rPr>
                <a:t></a:t>
              </a:r>
              <a:endParaRPr lang="fr-CH" sz="2800" b="1" dirty="0">
                <a:latin typeface="Wingdings" pitchFamily="2" charset="2"/>
              </a:endParaRPr>
            </a:p>
          </p:txBody>
        </p:sp>
      </p:grpSp>
      <p:sp>
        <p:nvSpPr>
          <p:cNvPr id="13324" name="Rectangle 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fr-CH"/>
          </a:p>
        </p:txBody>
      </p:sp>
      <p:grpSp>
        <p:nvGrpSpPr>
          <p:cNvPr id="3" name="Groupe 10"/>
          <p:cNvGrpSpPr>
            <a:grpSpLocks/>
          </p:cNvGrpSpPr>
          <p:nvPr/>
        </p:nvGrpSpPr>
        <p:grpSpPr bwMode="auto">
          <a:xfrm>
            <a:off x="1214414" y="1571612"/>
            <a:ext cx="3235325" cy="2357454"/>
            <a:chOff x="1357290" y="1714488"/>
            <a:chExt cx="3163729" cy="2304737"/>
          </a:xfrm>
          <a:solidFill>
            <a:srgbClr val="FF0000"/>
          </a:solidFill>
        </p:grpSpPr>
        <p:pic>
          <p:nvPicPr>
            <p:cNvPr id="13330" name="Image 14" descr="Conductivité superficielle 1.GIF"/>
            <p:cNvPicPr>
              <a:picLocks noChangeAspect="1"/>
            </p:cNvPicPr>
            <p:nvPr/>
          </p:nvPicPr>
          <p:blipFill>
            <a:blip r:embed="rId4"/>
            <a:srcRect/>
            <a:stretch>
              <a:fillRect/>
            </a:stretch>
          </p:blipFill>
          <p:spPr bwMode="auto">
            <a:xfrm>
              <a:off x="1357290" y="1714488"/>
              <a:ext cx="3163729" cy="1483519"/>
            </a:xfrm>
            <a:prstGeom prst="rect">
              <a:avLst/>
            </a:prstGeom>
            <a:grpFill/>
            <a:ln w="9525">
              <a:noFill/>
              <a:miter lim="800000"/>
              <a:headEnd/>
              <a:tailEnd/>
            </a:ln>
          </p:spPr>
        </p:pic>
        <p:graphicFrame>
          <p:nvGraphicFramePr>
            <p:cNvPr id="13331" name="Objet 9"/>
            <p:cNvGraphicFramePr>
              <a:graphicFrameLocks noChangeAspect="1"/>
            </p:cNvGraphicFramePr>
            <p:nvPr/>
          </p:nvGraphicFramePr>
          <p:xfrm>
            <a:off x="2143046" y="3429005"/>
            <a:ext cx="1066500" cy="590220"/>
          </p:xfrm>
          <a:graphic>
            <a:graphicData uri="http://schemas.openxmlformats.org/presentationml/2006/ole">
              <p:oleObj spid="_x0000_s30723" name="Equation" r:id="rId5" imgW="711000" imgH="393480" progId="">
                <p:embed/>
              </p:oleObj>
            </a:graphicData>
          </a:graphic>
        </p:graphicFrame>
      </p:grpSp>
      <p:grpSp>
        <p:nvGrpSpPr>
          <p:cNvPr id="4" name="Groupe 11"/>
          <p:cNvGrpSpPr>
            <a:grpSpLocks/>
          </p:cNvGrpSpPr>
          <p:nvPr/>
        </p:nvGrpSpPr>
        <p:grpSpPr bwMode="auto">
          <a:xfrm>
            <a:off x="5786446" y="1785926"/>
            <a:ext cx="2003425" cy="2717797"/>
            <a:chOff x="6215074" y="1714488"/>
            <a:chExt cx="2003584" cy="2717815"/>
          </a:xfrm>
          <a:solidFill>
            <a:srgbClr val="CCFF66"/>
          </a:solidFill>
        </p:grpSpPr>
        <p:pic>
          <p:nvPicPr>
            <p:cNvPr id="13328" name="Image 15" descr="Conductivité superficielle 2.GIF"/>
            <p:cNvPicPr>
              <a:picLocks noChangeAspect="1"/>
            </p:cNvPicPr>
            <p:nvPr/>
          </p:nvPicPr>
          <p:blipFill>
            <a:blip r:embed="rId6"/>
            <a:srcRect/>
            <a:stretch>
              <a:fillRect/>
            </a:stretch>
          </p:blipFill>
          <p:spPr bwMode="auto">
            <a:xfrm>
              <a:off x="6215074" y="1714488"/>
              <a:ext cx="2003584" cy="1943576"/>
            </a:xfrm>
            <a:prstGeom prst="rect">
              <a:avLst/>
            </a:prstGeom>
            <a:grpFill/>
            <a:ln w="9525">
              <a:noFill/>
              <a:miter lim="800000"/>
              <a:headEnd/>
              <a:tailEnd/>
            </a:ln>
          </p:spPr>
        </p:pic>
        <p:graphicFrame>
          <p:nvGraphicFramePr>
            <p:cNvPr id="13329" name="Objet 25"/>
            <p:cNvGraphicFramePr>
              <a:graphicFrameLocks noChangeAspect="1"/>
            </p:cNvGraphicFramePr>
            <p:nvPr/>
          </p:nvGraphicFramePr>
          <p:xfrm>
            <a:off x="6500860" y="3786191"/>
            <a:ext cx="1276350" cy="646112"/>
          </p:xfrm>
          <a:graphic>
            <a:graphicData uri="http://schemas.openxmlformats.org/presentationml/2006/ole">
              <p:oleObj spid="_x0000_s30722" name="Equation" r:id="rId7" imgW="850680" imgH="431640" progId="">
                <p:embed/>
              </p:oleObj>
            </a:graphicData>
          </a:graphic>
        </p:graphicFrame>
      </p:grpSp>
      <p:sp>
        <p:nvSpPr>
          <p:cNvPr id="22" name="Espace réservé de la date 21"/>
          <p:cNvSpPr>
            <a:spLocks noGrp="1"/>
          </p:cNvSpPr>
          <p:nvPr>
            <p:ph type="dt" sz="half" idx="10"/>
          </p:nvPr>
        </p:nvSpPr>
        <p:spPr>
          <a:xfrm>
            <a:off x="142844" y="6356350"/>
            <a:ext cx="1328718" cy="365125"/>
          </a:xfrm>
        </p:spPr>
        <p:txBody>
          <a:bodyPr/>
          <a:lstStyle/>
          <a:p>
            <a:fld id="{DE0A84AE-4AB0-4A0D-8985-758B73F1AE41}" type="datetime1">
              <a:rPr lang="fr-FR" sz="1600" b="1" smtClean="0"/>
              <a:t>03/04/2020</a:t>
            </a:fld>
            <a:endParaRPr lang="fr-FR" sz="1600" b="1" dirty="0"/>
          </a:p>
        </p:txBody>
      </p:sp>
      <p:sp>
        <p:nvSpPr>
          <p:cNvPr id="23" name="Espace réservé du pied de page 22"/>
          <p:cNvSpPr>
            <a:spLocks noGrp="1"/>
          </p:cNvSpPr>
          <p:nvPr>
            <p:ph type="ftr" sz="quarter" idx="11"/>
          </p:nvPr>
        </p:nvSpPr>
        <p:spPr>
          <a:xfrm>
            <a:off x="1500166" y="6421461"/>
            <a:ext cx="6143668" cy="365125"/>
          </a:xfrm>
        </p:spPr>
        <p:txBody>
          <a:bodyPr/>
          <a:lstStyle/>
          <a:p>
            <a:r>
              <a:rPr lang="fr-FR" sz="1800" b="1" smtClean="0"/>
              <a:t>Prof. N. BOUROUBA       1ière Année de Doctorat (ST)</a:t>
            </a:r>
            <a:endParaRPr lang="fr-FR" sz="1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2F58ECD-AC54-4020-8162-EFAB3F2D91ED}" type="slidenum">
              <a:rPr lang="fr-FR" sz="1800" b="1"/>
              <a:pPr/>
              <a:t>28</a:t>
            </a:fld>
            <a:endParaRPr lang="fr-FR" sz="1800" b="1" dirty="0"/>
          </a:p>
        </p:txBody>
      </p:sp>
      <p:sp>
        <p:nvSpPr>
          <p:cNvPr id="15" name="Titre 1"/>
          <p:cNvSpPr txBox="1">
            <a:spLocks/>
          </p:cNvSpPr>
          <p:nvPr/>
        </p:nvSpPr>
        <p:spPr>
          <a:xfrm>
            <a:off x="1000100" y="2071678"/>
            <a:ext cx="7286625" cy="2714632"/>
          </a:xfrm>
          <a:prstGeom prst="rect">
            <a:avLst/>
          </a:prstGeom>
          <a:solidFill>
            <a:schemeClr val="accent4">
              <a:lumMod val="75000"/>
            </a:schemeClr>
          </a:solidFill>
          <a:ln w="5715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spcBef>
                <a:spcPts val="600"/>
              </a:spcBef>
              <a:buSzPct val="70000"/>
            </a:pPr>
            <a:r>
              <a:rPr lang="fr-CH" sz="2000" b="1" dirty="0"/>
              <a:t>La permittivité traduit l’existence d’un mécanisme de polarisation interne au matériau. Il en existe de quatre types :</a:t>
            </a:r>
          </a:p>
          <a:p>
            <a:pPr>
              <a:spcBef>
                <a:spcPts val="1200"/>
              </a:spcBef>
              <a:buSzPct val="70000"/>
              <a:buFont typeface="Wingdings" pitchFamily="2" charset="2"/>
              <a:buChar char="u"/>
            </a:pPr>
            <a:r>
              <a:rPr lang="fr-CH" dirty="0">
                <a:sym typeface="Wingdings 2" pitchFamily="18" charset="2"/>
              </a:rPr>
              <a:t>Polarisation atomique</a:t>
            </a:r>
            <a:r>
              <a:rPr lang="fr-CH" dirty="0"/>
              <a:t>.</a:t>
            </a:r>
          </a:p>
          <a:p>
            <a:pPr>
              <a:spcBef>
                <a:spcPts val="1200"/>
              </a:spcBef>
              <a:buSzPct val="70000"/>
              <a:buFont typeface="Wingdings" pitchFamily="2" charset="2"/>
              <a:buChar char="u"/>
            </a:pPr>
            <a:r>
              <a:rPr lang="fr-CH" dirty="0">
                <a:sym typeface="Wingdings 2" pitchFamily="18" charset="2"/>
              </a:rPr>
              <a:t>Polarisation ionique.</a:t>
            </a:r>
            <a:endParaRPr lang="fr-CH" dirty="0"/>
          </a:p>
          <a:p>
            <a:pPr>
              <a:spcBef>
                <a:spcPts val="1200"/>
              </a:spcBef>
              <a:buSzPct val="70000"/>
              <a:buFont typeface="Wingdings" pitchFamily="2" charset="2"/>
              <a:buChar char="u"/>
            </a:pPr>
            <a:r>
              <a:rPr lang="fr-CH" dirty="0"/>
              <a:t>Polarisation par </a:t>
            </a:r>
            <a:r>
              <a:rPr lang="fr-CH" dirty="0" smtClean="0"/>
              <a:t>orientation.</a:t>
            </a:r>
            <a:fld id="{D4D28ABA-5019-4F4F-83D0-CE5DCB9BB024}" type="slidenum">
              <a:rPr lang="fr-CH" smtClean="0"/>
              <a:t>28</a:t>
            </a:fld>
            <a:fld id="{988927B5-D246-4F10-8E9F-073D2A2BEBD0}" type="slidenum">
              <a:rPr lang="fr-CH" smtClean="0"/>
              <a:t>28</a:t>
            </a:fld>
            <a:fld id="{D7AC2369-B61B-4F28-93CC-4B9F3C1D193A}" type="slidenum">
              <a:rPr lang="fr-CH" smtClean="0"/>
              <a:t>28</a:t>
            </a:fld>
            <a:r>
              <a:rPr lang="fr-CH" dirty="0" smtClean="0"/>
              <a:t>03.04.2020</a:t>
            </a:r>
            <a:endParaRPr lang="fr-CH" dirty="0"/>
          </a:p>
          <a:p>
            <a:pPr>
              <a:spcBef>
                <a:spcPts val="1200"/>
              </a:spcBef>
              <a:buSzPct val="70000"/>
              <a:buFont typeface="Wingdings" pitchFamily="2" charset="2"/>
              <a:buChar char="u"/>
            </a:pPr>
            <a:r>
              <a:rPr lang="fr-CH" dirty="0"/>
              <a:t>Polarisation interfaciale</a:t>
            </a:r>
            <a:endParaRPr lang="fr-CH" sz="1700" b="1" dirty="0"/>
          </a:p>
        </p:txBody>
      </p:sp>
      <p:sp>
        <p:nvSpPr>
          <p:cNvPr id="14340" name="Titre 1"/>
          <p:cNvSpPr>
            <a:spLocks noGrp="1"/>
          </p:cNvSpPr>
          <p:nvPr>
            <p:ph type="ctrTitle"/>
          </p:nvPr>
        </p:nvSpPr>
        <p:spPr>
          <a:xfrm>
            <a:off x="714375" y="714375"/>
            <a:ext cx="7848600" cy="647700"/>
          </a:xfrm>
        </p:spPr>
        <p:txBody>
          <a:bodyPr/>
          <a:lstStyle/>
          <a:p>
            <a:r>
              <a:rPr lang="fr-CH" sz="4000" b="1" u="sng" dirty="0" smtClean="0"/>
              <a:t>Permittivité diélectrique</a:t>
            </a:r>
            <a:endParaRPr lang="fr-FR" sz="4000" b="1" u="sng" dirty="0" smtClean="0"/>
          </a:p>
        </p:txBody>
      </p:sp>
      <p:sp>
        <p:nvSpPr>
          <p:cNvPr id="10" name="Titre 1"/>
          <p:cNvSpPr txBox="1">
            <a:spLocks/>
          </p:cNvSpPr>
          <p:nvPr/>
        </p:nvSpPr>
        <p:spPr>
          <a:xfrm>
            <a:off x="785813" y="214291"/>
            <a:ext cx="7358062" cy="460398"/>
          </a:xfrm>
          <a:prstGeom prst="rect">
            <a:avLst/>
          </a:prstGeom>
          <a:solidFill>
            <a:schemeClr val="tx1"/>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nSpc>
                <a:spcPct val="80000"/>
              </a:lnSpc>
            </a:pPr>
            <a:r>
              <a:rPr lang="fr-CH" sz="1600" b="1" dirty="0">
                <a:ln w="50800"/>
                <a:solidFill>
                  <a:schemeClr val="bg1">
                    <a:shade val="50000"/>
                  </a:schemeClr>
                </a:solidFill>
              </a:rPr>
              <a:t>3. Matériaux isolants  &gt;  B. Grandeurs caractéristiques  &gt;  b. </a:t>
            </a:r>
            <a:r>
              <a:rPr lang="fr-CH" sz="1600" b="1" dirty="0">
                <a:ln w="50800"/>
                <a:solidFill>
                  <a:srgbClr val="CCFF66"/>
                </a:solidFill>
              </a:rPr>
              <a:t>Permittivité diélectrique</a:t>
            </a:r>
          </a:p>
        </p:txBody>
      </p:sp>
      <p:grpSp>
        <p:nvGrpSpPr>
          <p:cNvPr id="2" name="Groupe 13"/>
          <p:cNvGrpSpPr>
            <a:grpSpLocks/>
          </p:cNvGrpSpPr>
          <p:nvPr/>
        </p:nvGrpSpPr>
        <p:grpSpPr bwMode="auto">
          <a:xfrm>
            <a:off x="1071563" y="5286392"/>
            <a:ext cx="7143750" cy="642938"/>
            <a:chOff x="1071538" y="4572008"/>
            <a:chExt cx="7143800" cy="642942"/>
          </a:xfrm>
          <a:solidFill>
            <a:srgbClr val="CCFF66"/>
          </a:solidFill>
          <a:scene3d>
            <a:camera prst="orthographicFront">
              <a:rot lat="0" lon="0" rev="0"/>
            </a:camera>
            <a:lightRig rig="soft" dir="t">
              <a:rot lat="0" lon="0" rev="0"/>
            </a:lightRig>
          </a:scene3d>
        </p:grpSpPr>
        <p:sp>
          <p:nvSpPr>
            <p:cNvPr id="17" name="Titre 1"/>
            <p:cNvSpPr txBox="1">
              <a:spLocks/>
            </p:cNvSpPr>
            <p:nvPr/>
          </p:nvSpPr>
          <p:spPr>
            <a:xfrm>
              <a:off x="1181076" y="4643446"/>
              <a:ext cx="7034262" cy="571504"/>
            </a:xfrm>
            <a:prstGeom prst="rect">
              <a:avLst/>
            </a:prstGeom>
            <a:grpFill/>
            <a:ln>
              <a:noFill/>
            </a:ln>
            <a:effectLst>
              <a:outerShdw blurRad="190500" dist="228600" dir="2700000" algn="ctr">
                <a:srgbClr val="000000">
                  <a:alpha val="30000"/>
                </a:srgbClr>
              </a:outerShdw>
            </a:effectLst>
            <a:sp3d prstMaterial="matte">
              <a:bevelT w="127000" h="63500"/>
            </a:sp3d>
          </p:spPr>
          <p:txBody>
            <a:bodyPr/>
            <a:lstStyle/>
            <a:p>
              <a:pPr marL="357188" fontAlgn="auto">
                <a:spcBef>
                  <a:spcPts val="600"/>
                </a:spcBef>
                <a:spcAft>
                  <a:spcPts val="0"/>
                </a:spcAft>
                <a:defRPr/>
              </a:pPr>
              <a:r>
                <a:rPr lang="fr-CH" sz="1600" b="1" dirty="0" smtClean="0">
                  <a:solidFill>
                    <a:srgbClr val="008000"/>
                  </a:solidFill>
                  <a:latin typeface="+mj-lt"/>
                  <a:ea typeface="+mj-ea"/>
                  <a:cs typeface="+mj-cs"/>
                </a:rPr>
                <a:t>    Plusieurs </a:t>
              </a:r>
              <a:r>
                <a:rPr lang="fr-CH" sz="1600" b="1" dirty="0">
                  <a:solidFill>
                    <a:srgbClr val="008000"/>
                  </a:solidFill>
                  <a:latin typeface="+mj-lt"/>
                  <a:ea typeface="+mj-ea"/>
                  <a:cs typeface="+mj-cs"/>
                </a:rPr>
                <a:t>types de polarisation peuvent coexister dans le même matériau.</a:t>
              </a:r>
            </a:p>
          </p:txBody>
        </p:sp>
        <p:sp>
          <p:nvSpPr>
            <p:cNvPr id="12" name="Titre 1"/>
            <p:cNvSpPr txBox="1">
              <a:spLocks/>
            </p:cNvSpPr>
            <p:nvPr/>
          </p:nvSpPr>
          <p:spPr>
            <a:xfrm>
              <a:off x="1071538" y="4572008"/>
              <a:ext cx="714380" cy="642942"/>
            </a:xfrm>
            <a:prstGeom prst="rect">
              <a:avLst/>
            </a:prstGeom>
            <a:solidFill>
              <a:srgbClr val="FF0000"/>
            </a:solidFill>
            <a:ln>
              <a:noFill/>
            </a:ln>
            <a:effectLst>
              <a:outerShdw blurRad="107950" dist="12700" dir="5400000" algn="ctr">
                <a:srgbClr val="000000"/>
              </a:outerShdw>
            </a:effectLst>
            <a:sp3d contourW="44450" prstMaterial="matte">
              <a:bevelT w="63500" h="63500" prst="artDeco"/>
              <a:contourClr>
                <a:srgbClr val="FFFFFF"/>
              </a:contourClr>
            </a:sp3d>
          </p:spPr>
          <p:txBody>
            <a:bodyPr>
              <a:normAutofit/>
            </a:bodyPr>
            <a:lstStyle/>
            <a:p>
              <a:pPr>
                <a:lnSpc>
                  <a:spcPct val="110000"/>
                </a:lnSpc>
              </a:pPr>
              <a:r>
                <a:rPr lang="fr-CH" sz="2800" b="1" dirty="0">
                  <a:latin typeface="Wingdings" pitchFamily="2" charset="2"/>
                  <a:sym typeface="Wingdings" pitchFamily="2" charset="2"/>
                </a:rPr>
                <a:t></a:t>
              </a:r>
              <a:endParaRPr lang="fr-CH" sz="2800" b="1" dirty="0">
                <a:latin typeface="Wingdings" pitchFamily="2" charset="2"/>
              </a:endParaRPr>
            </a:p>
          </p:txBody>
        </p:sp>
      </p:grpSp>
      <p:sp>
        <p:nvSpPr>
          <p:cNvPr id="9" name="Espace réservé de la date 8"/>
          <p:cNvSpPr>
            <a:spLocks noGrp="1"/>
          </p:cNvSpPr>
          <p:nvPr>
            <p:ph type="dt" sz="half" idx="10"/>
          </p:nvPr>
        </p:nvSpPr>
        <p:spPr>
          <a:xfrm>
            <a:off x="457200" y="6356350"/>
            <a:ext cx="1114404" cy="365125"/>
          </a:xfrm>
        </p:spPr>
        <p:txBody>
          <a:bodyPr/>
          <a:lstStyle/>
          <a:p>
            <a:fld id="{4C2679AB-66DA-4A49-8245-721F2AB5704F}" type="datetime1">
              <a:rPr lang="fr-FR" sz="1600" b="1" smtClean="0"/>
              <a:t>03/04/2020</a:t>
            </a:fld>
            <a:endParaRPr lang="fr-FR" sz="1600" b="1" dirty="0"/>
          </a:p>
        </p:txBody>
      </p:sp>
      <p:sp>
        <p:nvSpPr>
          <p:cNvPr id="11" name="Espace réservé du pied de page 10"/>
          <p:cNvSpPr>
            <a:spLocks noGrp="1"/>
          </p:cNvSpPr>
          <p:nvPr>
            <p:ph type="ftr" sz="quarter" idx="11"/>
          </p:nvPr>
        </p:nvSpPr>
        <p:spPr>
          <a:xfrm>
            <a:off x="1857356" y="6356350"/>
            <a:ext cx="6215106" cy="365125"/>
          </a:xfrm>
        </p:spPr>
        <p:txBody>
          <a:bodyPr/>
          <a:lstStyle/>
          <a:p>
            <a:r>
              <a:rPr lang="fr-FR" sz="1800" b="1" dirty="0" smtClean="0"/>
              <a:t>Prof. N. BOUROUBA       1ière Année de Doctorat (ST)</a:t>
            </a:r>
            <a:endParaRPr lang="fr-FR"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501122" cy="1500174"/>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Les exigences des matériaux en HF: constante diélectrique et perte diélectrique faibles </a:t>
            </a:r>
            <a:endParaRPr lang="fr-FR"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9458" name="Picture 2"/>
          <p:cNvPicPr>
            <a:picLocks noGrp="1" noChangeAspect="1" noChangeArrowheads="1"/>
          </p:cNvPicPr>
          <p:nvPr>
            <p:ph idx="1"/>
          </p:nvPr>
        </p:nvPicPr>
        <p:blipFill>
          <a:blip r:embed="rId2"/>
          <a:stretch>
            <a:fillRect/>
          </a:stretch>
        </p:blipFill>
        <p:spPr bwMode="auto">
          <a:xfrm>
            <a:off x="857224" y="1935163"/>
            <a:ext cx="7715304" cy="43894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Espace réservé de la date 3"/>
          <p:cNvSpPr>
            <a:spLocks noGrp="1"/>
          </p:cNvSpPr>
          <p:nvPr>
            <p:ph type="dt" sz="half" idx="10"/>
          </p:nvPr>
        </p:nvSpPr>
        <p:spPr>
          <a:xfrm>
            <a:off x="457200" y="6356350"/>
            <a:ext cx="1328718" cy="365125"/>
          </a:xfrm>
        </p:spPr>
        <p:txBody>
          <a:bodyPr/>
          <a:lstStyle/>
          <a:p>
            <a:fld id="{751F501A-695E-47A5-83A0-927E91034D3E}" type="datetime1">
              <a:rPr lang="fr-FR" sz="1600" b="1" smtClean="0"/>
              <a:t>03/04/2020</a:t>
            </a:fld>
            <a:endParaRPr lang="fr-FR" sz="1600" b="1"/>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3</a:t>
            </a:fld>
            <a:endParaRPr lang="fr-FR" sz="1800" b="1" dirty="0"/>
          </a:p>
        </p:txBody>
      </p:sp>
      <p:sp>
        <p:nvSpPr>
          <p:cNvPr id="6" name="Espace réservé du pied de page 5"/>
          <p:cNvSpPr>
            <a:spLocks noGrp="1"/>
          </p:cNvSpPr>
          <p:nvPr>
            <p:ph type="ftr" sz="quarter" idx="11"/>
          </p:nvPr>
        </p:nvSpPr>
        <p:spPr>
          <a:xfrm>
            <a:off x="2143108" y="6356350"/>
            <a:ext cx="5643602"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71712" y="214290"/>
            <a:ext cx="5686436" cy="785818"/>
          </a:xfr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648000">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INTRODUCTION</a:t>
            </a:r>
            <a:endParaRPr lang="fr-F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Espace réservé du contenu 2"/>
          <p:cNvSpPr>
            <a:spLocks noGrp="1"/>
          </p:cNvSpPr>
          <p:nvPr>
            <p:ph idx="1"/>
          </p:nvPr>
        </p:nvSpPr>
        <p:spPr>
          <a:xfrm>
            <a:off x="457200" y="1285860"/>
            <a:ext cx="8229600" cy="5000660"/>
          </a:xfrm>
          <a:solidFill>
            <a:schemeClr val="accent6">
              <a:lumMod val="40000"/>
              <a:lumOff val="60000"/>
            </a:schemeClr>
          </a:solidFill>
        </p:spPr>
        <p:txBody>
          <a:bodyPr>
            <a:normAutofit fontScale="92500"/>
          </a:bodyPr>
          <a:lstStyle/>
          <a:p>
            <a:r>
              <a:rPr lang="fr-FR" sz="2400" dirty="0" smtClean="0"/>
              <a:t>A- Matériaux Diélectriques.</a:t>
            </a:r>
          </a:p>
          <a:p>
            <a:r>
              <a:rPr lang="fr-FR" sz="2400" dirty="0"/>
              <a:t> </a:t>
            </a:r>
            <a:r>
              <a:rPr lang="fr-FR" sz="2400" dirty="0" smtClean="0"/>
              <a:t>Contraire aux métaux=   </a:t>
            </a:r>
            <a:r>
              <a:rPr lang="fr-FR" sz="2400" dirty="0"/>
              <a:t>matériaux diélectriques parfaits </a:t>
            </a:r>
            <a:r>
              <a:rPr lang="fr-FR" sz="2400" dirty="0" smtClean="0"/>
              <a:t> pas </a:t>
            </a:r>
            <a:r>
              <a:rPr lang="fr-FR" sz="2400" dirty="0"/>
              <a:t>de charges libres </a:t>
            </a:r>
            <a:r>
              <a:rPr lang="fr-FR" sz="2400" dirty="0" smtClean="0"/>
              <a:t>pour se déplacer </a:t>
            </a:r>
            <a:r>
              <a:rPr lang="fr-FR" sz="2400" dirty="0"/>
              <a:t>sous l'effet d'un </a:t>
            </a:r>
            <a:r>
              <a:rPr lang="fr-FR" sz="2400" dirty="0" err="1" smtClean="0"/>
              <a:t>Eext</a:t>
            </a:r>
            <a:r>
              <a:rPr lang="fr-FR" sz="2400" dirty="0" smtClean="0"/>
              <a:t>.  </a:t>
            </a:r>
          </a:p>
          <a:p>
            <a:r>
              <a:rPr lang="fr-FR" sz="2400" dirty="0" smtClean="0"/>
              <a:t> </a:t>
            </a:r>
            <a:r>
              <a:rPr lang="fr-FR" sz="2400" dirty="0"/>
              <a:t>les diélectriques réels </a:t>
            </a:r>
            <a:r>
              <a:rPr lang="fr-FR" sz="2400" dirty="0" smtClean="0"/>
              <a:t>:possible d’avoir des </a:t>
            </a:r>
            <a:r>
              <a:rPr lang="fr-FR" sz="2400" dirty="0"/>
              <a:t>charges libres </a:t>
            </a:r>
            <a:r>
              <a:rPr lang="fr-FR" sz="2400" dirty="0" smtClean="0"/>
              <a:t> se déplaçant mais </a:t>
            </a:r>
            <a:r>
              <a:rPr lang="fr-FR" sz="2400" dirty="0"/>
              <a:t>très faiblement sous l'effet </a:t>
            </a:r>
            <a:r>
              <a:rPr lang="fr-FR" sz="2400" dirty="0" err="1" smtClean="0"/>
              <a:t>Eext</a:t>
            </a:r>
            <a:r>
              <a:rPr lang="fr-FR" sz="2400" dirty="0" smtClean="0"/>
              <a:t>.:Ces </a:t>
            </a:r>
            <a:r>
              <a:rPr lang="fr-FR" sz="2400" dirty="0"/>
              <a:t>charges </a:t>
            </a:r>
            <a:r>
              <a:rPr lang="fr-FR" sz="2400" dirty="0" smtClean="0"/>
              <a:t> créées </a:t>
            </a:r>
            <a:r>
              <a:rPr lang="fr-FR" sz="2400" dirty="0"/>
              <a:t>par les impuretés et les défauts du diélectrique. </a:t>
            </a:r>
            <a:endParaRPr lang="fr-FR" sz="2400" dirty="0" smtClean="0"/>
          </a:p>
          <a:p>
            <a:r>
              <a:rPr lang="fr-FR" sz="2400" b="1" dirty="0" smtClean="0"/>
              <a:t>Isolants</a:t>
            </a:r>
            <a:r>
              <a:rPr lang="fr-FR" sz="2400" dirty="0" smtClean="0"/>
              <a:t>= une substance ayant une conductivité électrique  très faible employée pour séparer 2 pièces portées à 2 Potentiels différents.  Isolant et diélectrique =synonymes</a:t>
            </a:r>
          </a:p>
          <a:p>
            <a:r>
              <a:rPr lang="fr-FR" sz="2400" b="1" dirty="0" smtClean="0"/>
              <a:t>Céramiques</a:t>
            </a:r>
            <a:r>
              <a:rPr lang="fr-FR" sz="2400" dirty="0" smtClean="0"/>
              <a:t>= objet rustique( poterie, tuiles, briques …)</a:t>
            </a:r>
          </a:p>
          <a:p>
            <a:r>
              <a:rPr lang="fr-FR" sz="2400" dirty="0"/>
              <a:t> </a:t>
            </a:r>
            <a:r>
              <a:rPr lang="fr-FR" sz="2400" dirty="0" smtClean="0"/>
              <a:t>                        matériau solide (ni polymère,  ni </a:t>
            </a:r>
            <a:r>
              <a:rPr lang="fr-FR" sz="2400" dirty="0" err="1" smtClean="0"/>
              <a:t>metal</a:t>
            </a:r>
            <a:r>
              <a:rPr lang="fr-FR" sz="2400" dirty="0" smtClean="0"/>
              <a:t>) besoin de traitement thermique: poudre consolidée par frittage</a:t>
            </a:r>
          </a:p>
          <a:p>
            <a:endParaRPr lang="fr-FR" sz="2400" dirty="0" smtClean="0"/>
          </a:p>
          <a:p>
            <a:endParaRPr lang="fr-FR" dirty="0"/>
          </a:p>
        </p:txBody>
      </p:sp>
      <p:sp>
        <p:nvSpPr>
          <p:cNvPr id="4" name="Espace réservé de la date 3"/>
          <p:cNvSpPr>
            <a:spLocks noGrp="1"/>
          </p:cNvSpPr>
          <p:nvPr>
            <p:ph type="dt" sz="half" idx="10"/>
          </p:nvPr>
        </p:nvSpPr>
        <p:spPr/>
        <p:txBody>
          <a:bodyPr/>
          <a:lstStyle/>
          <a:p>
            <a:fld id="{AC05928C-28C2-4B40-925E-8D0AE1A2BA0D}" type="datetime1">
              <a:rPr lang="fr-FR" sz="1600" b="1" smtClean="0"/>
              <a:t>03/04/2020</a:t>
            </a:fld>
            <a:endParaRPr lang="fr-FR" sz="1600" b="1" dirty="0"/>
          </a:p>
        </p:txBody>
      </p:sp>
      <p:sp>
        <p:nvSpPr>
          <p:cNvPr id="5" name="Espace réservé du numéro de diapositive 4"/>
          <p:cNvSpPr>
            <a:spLocks noGrp="1"/>
          </p:cNvSpPr>
          <p:nvPr>
            <p:ph type="sldNum" sz="quarter" idx="12"/>
          </p:nvPr>
        </p:nvSpPr>
        <p:spPr/>
        <p:txBody>
          <a:bodyPr/>
          <a:lstStyle/>
          <a:p>
            <a:fld id="{745746F1-C725-4A93-9571-CD3EDCB22751}" type="slidenum">
              <a:rPr lang="fr-FR" sz="1800" b="1" smtClean="0"/>
              <a:pPr/>
              <a:t>4</a:t>
            </a:fld>
            <a:endParaRPr lang="fr-FR" sz="1800" b="1" dirty="0"/>
          </a:p>
        </p:txBody>
      </p:sp>
      <p:sp>
        <p:nvSpPr>
          <p:cNvPr id="6" name="Espace réservé du pied de page 5"/>
          <p:cNvSpPr>
            <a:spLocks noGrp="1"/>
          </p:cNvSpPr>
          <p:nvPr>
            <p:ph type="ftr" sz="quarter" idx="11"/>
          </p:nvPr>
        </p:nvSpPr>
        <p:spPr>
          <a:xfrm>
            <a:off x="1643042" y="6356350"/>
            <a:ext cx="6572296"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42852"/>
            <a:ext cx="8858312" cy="1000132"/>
          </a:xfr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Matériaux poly cristallins   = grand nombre de microcristaux ordonnés (grains) reliés par des joins</a:t>
            </a:r>
            <a:endParaRPr lang="fr-FR"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051" name="Picture 3"/>
          <p:cNvPicPr>
            <a:picLocks noGrp="1" noChangeAspect="1" noChangeArrowheads="1"/>
          </p:cNvPicPr>
          <p:nvPr>
            <p:ph idx="1"/>
          </p:nvPr>
        </p:nvPicPr>
        <p:blipFill>
          <a:blip r:embed="rId3">
            <a:duotone>
              <a:prstClr val="black"/>
              <a:srgbClr val="D9C3A5">
                <a:tint val="50000"/>
                <a:satMod val="180000"/>
              </a:srgbClr>
            </a:duotone>
            <a:lum bright="6000" contrast="32000"/>
          </a:blip>
          <a:stretch>
            <a:fillRect/>
          </a:stretch>
        </p:blipFill>
        <p:spPr bwMode="auto">
          <a:xfrm>
            <a:off x="4143372" y="1500174"/>
            <a:ext cx="4429156" cy="4500594"/>
          </a:xfrm>
          <a:prstGeom prst="rect">
            <a:avLst/>
          </a:prstGeom>
          <a:solidFill>
            <a:schemeClr val="bg1"/>
          </a:solidFill>
          <a:ln>
            <a:noFill/>
          </a:ln>
          <a:effectLst>
            <a:outerShdw blurRad="190500" algn="tl" rotWithShape="0">
              <a:srgbClr val="000000">
                <a:alpha val="70000"/>
              </a:srgbClr>
            </a:outerShdw>
          </a:effectLst>
        </p:spPr>
      </p:pic>
      <p:sp>
        <p:nvSpPr>
          <p:cNvPr id="8" name="Rectangle 7"/>
          <p:cNvSpPr/>
          <p:nvPr/>
        </p:nvSpPr>
        <p:spPr>
          <a:xfrm>
            <a:off x="0" y="1142984"/>
            <a:ext cx="4000496" cy="5214974"/>
          </a:xfrm>
          <a:prstGeom prst="rect">
            <a:avLst/>
          </a:prstGeom>
          <a:blipFill>
            <a:blip r:embed="rId4"/>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fr-FR" b="1" i="0" u="none" strike="noStrike" cap="none" normalizeH="0" baseline="0" dirty="0" smtClean="0">
                <a:ln>
                  <a:noFill/>
                </a:ln>
                <a:solidFill>
                  <a:srgbClr val="FFFF00"/>
                </a:solidFill>
                <a:effectLst/>
                <a:latin typeface="Times New Roman" pitchFamily="18" charset="0"/>
                <a:cs typeface="Times New Roman" pitchFamily="18" charset="0"/>
              </a:rPr>
              <a:t> noter que les phénomènes   placés dans les milieux diélectriques sous l'influence d'un champ électrique dépendent de la fréquence  de ce dernier, de la température, du mélange, de la pression et de la structure du diélectrique.</a:t>
            </a:r>
          </a:p>
          <a:p>
            <a:pPr lvl="0" algn="ctr"/>
            <a:r>
              <a:rPr lang="fr-FR" sz="2800" b="1" dirty="0" smtClean="0"/>
              <a:t> </a:t>
            </a:r>
            <a:r>
              <a:rPr lang="fr-FR" b="1" dirty="0">
                <a:solidFill>
                  <a:srgbClr val="FFFF00"/>
                </a:solidFill>
              </a:rPr>
              <a:t>Un matériau </a:t>
            </a:r>
            <a:r>
              <a:rPr lang="fr-FR" b="1" dirty="0" smtClean="0">
                <a:solidFill>
                  <a:srgbClr val="FFFF00"/>
                </a:solidFill>
              </a:rPr>
              <a:t>  </a:t>
            </a:r>
            <a:r>
              <a:rPr lang="fr-FR" b="1" dirty="0">
                <a:solidFill>
                  <a:srgbClr val="FFFF00"/>
                </a:solidFill>
              </a:rPr>
              <a:t>diélectrique </a:t>
            </a:r>
            <a:r>
              <a:rPr lang="fr-FR" b="1" dirty="0" smtClean="0">
                <a:solidFill>
                  <a:srgbClr val="FFFF00"/>
                </a:solidFill>
              </a:rPr>
              <a:t>capable de </a:t>
            </a:r>
            <a:r>
              <a:rPr lang="fr-FR" b="1" dirty="0">
                <a:solidFill>
                  <a:srgbClr val="FFFF00"/>
                </a:solidFill>
              </a:rPr>
              <a:t>stocker de l'</a:t>
            </a:r>
            <a:r>
              <a:rPr lang="fr-FR" b="1" dirty="0" err="1">
                <a:solidFill>
                  <a:srgbClr val="FFFF00"/>
                </a:solidFill>
              </a:rPr>
              <a:t>energie</a:t>
            </a:r>
            <a:r>
              <a:rPr lang="fr-FR" b="1" dirty="0">
                <a:solidFill>
                  <a:srgbClr val="FFFF00"/>
                </a:solidFill>
              </a:rPr>
              <a:t> </a:t>
            </a:r>
            <a:r>
              <a:rPr lang="fr-FR" b="1" dirty="0" smtClean="0">
                <a:solidFill>
                  <a:srgbClr val="FFFF00"/>
                </a:solidFill>
              </a:rPr>
              <a:t>lorsque soumis </a:t>
            </a:r>
            <a:r>
              <a:rPr lang="fr-FR" b="1" dirty="0">
                <a:solidFill>
                  <a:srgbClr val="FFFF00"/>
                </a:solidFill>
              </a:rPr>
              <a:t>à un champ électrique </a:t>
            </a:r>
            <a:r>
              <a:rPr lang="fr-FR" b="1" dirty="0" smtClean="0">
                <a:solidFill>
                  <a:srgbClr val="FFFF00"/>
                </a:solidFill>
              </a:rPr>
              <a:t>externe</a:t>
            </a:r>
            <a:r>
              <a:rPr lang="fr-FR" b="1" dirty="0"/>
              <a:t> .  </a:t>
            </a:r>
            <a:endParaRPr lang="fr-FR" b="1" dirty="0" smtClean="0"/>
          </a:p>
          <a:p>
            <a:pPr lvl="0" algn="ctr"/>
            <a:r>
              <a:rPr lang="fr-FR" b="1" dirty="0"/>
              <a:t>-</a:t>
            </a:r>
            <a:r>
              <a:rPr lang="fr-FR" b="1" dirty="0" smtClean="0"/>
              <a:t>Si  tension  appliquée </a:t>
            </a:r>
            <a:r>
              <a:rPr lang="fr-FR" b="1" dirty="0"/>
              <a:t>aux bornes d'un </a:t>
            </a:r>
            <a:r>
              <a:rPr lang="fr-FR" b="1" dirty="0" smtClean="0"/>
              <a:t>C à </a:t>
            </a:r>
            <a:r>
              <a:rPr lang="fr-FR" b="1" dirty="0"/>
              <a:t>plaques </a:t>
            </a:r>
            <a:r>
              <a:rPr lang="fr-FR" b="1" dirty="0" smtClean="0"/>
              <a:t>//, </a:t>
            </a:r>
            <a:r>
              <a:rPr lang="fr-FR" b="1" dirty="0" smtClean="0">
                <a:sym typeface="Wingdings" pitchFamily="2" charset="2"/>
              </a:rPr>
              <a:t></a:t>
            </a:r>
            <a:r>
              <a:rPr lang="fr-FR" b="1" dirty="0" smtClean="0"/>
              <a:t> </a:t>
            </a:r>
            <a:r>
              <a:rPr lang="fr-FR" b="1" dirty="0"/>
              <a:t>plus grande accumulation de </a:t>
            </a:r>
            <a:r>
              <a:rPr lang="fr-FR" b="1" dirty="0" smtClean="0"/>
              <a:t>q si </a:t>
            </a:r>
            <a:r>
              <a:rPr lang="fr-FR" b="1" dirty="0"/>
              <a:t>matériau </a:t>
            </a:r>
            <a:r>
              <a:rPr lang="fr-FR" b="1" dirty="0" smtClean="0"/>
              <a:t>diélectrique inséré </a:t>
            </a:r>
            <a:r>
              <a:rPr lang="fr-FR" b="1" dirty="0"/>
              <a:t>entre les armatures   que  sans diélectrique (vide</a:t>
            </a:r>
            <a:endParaRPr kumimoji="0" lang="fr-FR" b="1" i="0" u="none" strike="noStrike" cap="none" normalizeH="0" baseline="0" dirty="0" smtClean="0">
              <a:ln>
                <a:noFill/>
              </a:ln>
              <a:solidFill>
                <a:srgbClr val="FFFF00"/>
              </a:solidFill>
              <a:effectLst/>
              <a:latin typeface="Arial" pitchFamily="34" charset="0"/>
              <a:cs typeface="Arial" pitchFamily="34" charset="0"/>
            </a:endParaRPr>
          </a:p>
          <a:p>
            <a:pPr algn="ctr"/>
            <a:endParaRPr lang="fr-FR" b="1" dirty="0"/>
          </a:p>
        </p:txBody>
      </p:sp>
      <p:sp>
        <p:nvSpPr>
          <p:cNvPr id="2054" name="Rectangle 6"/>
          <p:cNvSpPr>
            <a:spLocks noChangeArrowheads="1"/>
          </p:cNvSpPr>
          <p:nvPr/>
        </p:nvSpPr>
        <p:spPr bwMode="auto">
          <a:xfrm>
            <a:off x="0" y="0"/>
            <a:ext cx="2616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2616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Espace réservé de la date 8"/>
          <p:cNvSpPr>
            <a:spLocks noGrp="1"/>
          </p:cNvSpPr>
          <p:nvPr>
            <p:ph type="dt" sz="half" idx="10"/>
          </p:nvPr>
        </p:nvSpPr>
        <p:spPr/>
        <p:txBody>
          <a:bodyPr/>
          <a:lstStyle/>
          <a:p>
            <a:fld id="{0BDD18BD-1E9F-471B-B063-A055CDCAA9E5}" type="datetime1">
              <a:rPr lang="fr-FR" sz="1600" b="1" smtClean="0"/>
              <a:t>03/04/2020</a:t>
            </a:fld>
            <a:endParaRPr lang="fr-FR" sz="1600" b="1" dirty="0"/>
          </a:p>
        </p:txBody>
      </p:sp>
      <p:sp>
        <p:nvSpPr>
          <p:cNvPr id="10" name="Espace réservé du numéro de diapositive 9"/>
          <p:cNvSpPr>
            <a:spLocks noGrp="1"/>
          </p:cNvSpPr>
          <p:nvPr>
            <p:ph type="sldNum" sz="quarter" idx="12"/>
          </p:nvPr>
        </p:nvSpPr>
        <p:spPr/>
        <p:txBody>
          <a:bodyPr/>
          <a:lstStyle/>
          <a:p>
            <a:fld id="{745746F1-C725-4A93-9571-CD3EDCB22751}" type="slidenum">
              <a:rPr lang="fr-FR" sz="1800" b="1" smtClean="0"/>
              <a:pPr/>
              <a:t>5</a:t>
            </a:fld>
            <a:endParaRPr lang="fr-FR" sz="1800" b="1" dirty="0"/>
          </a:p>
        </p:txBody>
      </p:sp>
      <p:sp>
        <p:nvSpPr>
          <p:cNvPr id="11" name="Espace réservé du pied de page 10"/>
          <p:cNvSpPr>
            <a:spLocks noGrp="1"/>
          </p:cNvSpPr>
          <p:nvPr>
            <p:ph type="ftr" sz="quarter" idx="11"/>
          </p:nvPr>
        </p:nvSpPr>
        <p:spPr>
          <a:xfrm>
            <a:off x="1857356" y="6356350"/>
            <a:ext cx="6072230"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a:solidFill>
            <a:schemeClr val="accent6">
              <a:lumMod val="40000"/>
              <a:lumOff val="60000"/>
            </a:schemeClr>
          </a:soli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b="1" i="1" u="sng" dirty="0" smtClean="0">
                <a:ln w="11430"/>
                <a:solidFill>
                  <a:srgbClr val="FF33CC"/>
                </a:solidFill>
                <a:effectLst>
                  <a:outerShdw blurRad="50800" dist="39000" dir="5460000" algn="tl">
                    <a:srgbClr val="000000">
                      <a:alpha val="38000"/>
                    </a:srgbClr>
                  </a:outerShdw>
                </a:effectLst>
              </a:rPr>
              <a:t>Les matériaux para-électriques</a:t>
            </a:r>
            <a:endParaRPr lang="fr-FR" b="1" i="1" u="sng" dirty="0">
              <a:ln w="11430"/>
              <a:solidFill>
                <a:srgbClr val="FF33CC"/>
              </a:solidFill>
              <a:effectLst>
                <a:outerShdw blurRad="50800" dist="39000" dir="5460000" algn="tl">
                  <a:srgbClr val="000000">
                    <a:alpha val="38000"/>
                  </a:srgbClr>
                </a:outerShdw>
              </a:effectLst>
            </a:endParaRPr>
          </a:p>
        </p:txBody>
      </p:sp>
      <p:sp>
        <p:nvSpPr>
          <p:cNvPr id="3" name="Espace réservé du contenu 2"/>
          <p:cNvSpPr>
            <a:spLocks noGrp="1"/>
          </p:cNvSpPr>
          <p:nvPr>
            <p:ph idx="1"/>
          </p:nvPr>
        </p:nvSpPr>
        <p:spPr>
          <a:xfrm>
            <a:off x="457200" y="1785926"/>
            <a:ext cx="3614734" cy="4400567"/>
          </a:xfrm>
          <a:solidFill>
            <a:srgbClr val="00B0F0"/>
          </a:solidFill>
        </p:spPr>
        <p:txBody>
          <a:bodyPr>
            <a:normAutofit/>
          </a:bodyPr>
          <a:lstStyle/>
          <a:p>
            <a:r>
              <a:rPr lang="fr-FR" dirty="0" smtClean="0"/>
              <a:t>1- certains matériaux diélectriques polarisables: sous le champs E ,des q(+) se meuvent suivant le sens de E et des q(-) au sens opposé de E </a:t>
            </a:r>
            <a:endParaRPr lang="fr-FR" dirty="0"/>
          </a:p>
        </p:txBody>
      </p:sp>
      <p:sp>
        <p:nvSpPr>
          <p:cNvPr id="4" name="Rectangle 3"/>
          <p:cNvSpPr/>
          <p:nvPr/>
        </p:nvSpPr>
        <p:spPr>
          <a:xfrm>
            <a:off x="4214810" y="1785926"/>
            <a:ext cx="4643470"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i="1" dirty="0" smtClean="0"/>
              <a:t>Si  E=0 </a:t>
            </a:r>
            <a:r>
              <a:rPr lang="fr-FR" sz="2000" b="1" i="1" dirty="0" smtClean="0">
                <a:sym typeface="Wingdings" pitchFamily="2" charset="2"/>
              </a:rPr>
              <a:t>q(+)et q(-) reprennent leur place: polarisation disparait= Matériau Para électrique.</a:t>
            </a:r>
          </a:p>
          <a:p>
            <a:pPr algn="ctr"/>
            <a:r>
              <a:rPr lang="fr-FR" sz="2000" b="1" i="1" dirty="0" smtClean="0">
                <a:sym typeface="Wingdings" pitchFamily="2" charset="2"/>
              </a:rPr>
              <a:t>Observation:  certains matériaux polarisables par leur symétrie particulière  influent sur les mvts des q: le cas des piézo-électriques, ferroélectriques, </a:t>
            </a:r>
            <a:r>
              <a:rPr lang="fr-FR" sz="2000" b="1" i="1" dirty="0" err="1" smtClean="0">
                <a:sym typeface="Wingdings" pitchFamily="2" charset="2"/>
              </a:rPr>
              <a:t>pyro</a:t>
            </a:r>
            <a:r>
              <a:rPr lang="fr-FR" sz="2000" b="1" i="1" dirty="0" smtClean="0">
                <a:sym typeface="Wingdings" pitchFamily="2" charset="2"/>
              </a:rPr>
              <a:t>-électriques </a:t>
            </a:r>
            <a:r>
              <a:rPr lang="fr-FR" sz="2000" b="1" i="1" dirty="0" err="1" smtClean="0">
                <a:sym typeface="Wingdings" pitchFamily="2" charset="2"/>
              </a:rPr>
              <a:t>etc</a:t>
            </a:r>
            <a:r>
              <a:rPr lang="fr-FR" sz="2000" b="1" i="1" dirty="0" smtClean="0">
                <a:sym typeface="Wingdings" pitchFamily="2" charset="2"/>
              </a:rPr>
              <a:t>; ou leur caractéristique  ne sont observées que pour certaines symétries</a:t>
            </a:r>
            <a:endParaRPr lang="fr-FR" sz="2000" b="1" i="1" dirty="0"/>
          </a:p>
        </p:txBody>
      </p:sp>
      <p:sp>
        <p:nvSpPr>
          <p:cNvPr id="5" name="Espace réservé de la date 4"/>
          <p:cNvSpPr>
            <a:spLocks noGrp="1"/>
          </p:cNvSpPr>
          <p:nvPr>
            <p:ph type="dt" sz="half" idx="10"/>
          </p:nvPr>
        </p:nvSpPr>
        <p:spPr>
          <a:xfrm>
            <a:off x="457200" y="6356350"/>
            <a:ext cx="1400156" cy="365125"/>
          </a:xfrm>
        </p:spPr>
        <p:txBody>
          <a:bodyPr/>
          <a:lstStyle/>
          <a:p>
            <a:fld id="{36369F6F-228E-480E-9669-001C107DFC71}" type="datetime1">
              <a:rPr lang="fr-FR" sz="1600" b="1" smtClean="0"/>
              <a:t>03/04/2020</a:t>
            </a:fld>
            <a:endParaRPr lang="fr-FR" sz="1600" b="1" dirty="0"/>
          </a:p>
        </p:txBody>
      </p:sp>
      <p:sp>
        <p:nvSpPr>
          <p:cNvPr id="6" name="Espace réservé du numéro de diapositive 5"/>
          <p:cNvSpPr>
            <a:spLocks noGrp="1"/>
          </p:cNvSpPr>
          <p:nvPr>
            <p:ph type="sldNum" sz="quarter" idx="12"/>
          </p:nvPr>
        </p:nvSpPr>
        <p:spPr/>
        <p:txBody>
          <a:bodyPr/>
          <a:lstStyle/>
          <a:p>
            <a:fld id="{745746F1-C725-4A93-9571-CD3EDCB22751}" type="slidenum">
              <a:rPr lang="fr-FR" sz="1600" b="1" smtClean="0"/>
              <a:pPr/>
              <a:t>6</a:t>
            </a:fld>
            <a:endParaRPr lang="fr-FR" sz="1600" b="1" dirty="0"/>
          </a:p>
        </p:txBody>
      </p:sp>
      <p:sp>
        <p:nvSpPr>
          <p:cNvPr id="7" name="Espace réservé du pied de page 6"/>
          <p:cNvSpPr>
            <a:spLocks noGrp="1"/>
          </p:cNvSpPr>
          <p:nvPr>
            <p:ph type="ftr" sz="quarter" idx="11"/>
          </p:nvPr>
        </p:nvSpPr>
        <p:spPr>
          <a:xfrm>
            <a:off x="1928794" y="6356350"/>
            <a:ext cx="5500726" cy="365125"/>
          </a:xfrm>
        </p:spPr>
        <p:txBody>
          <a:bodyPr/>
          <a:lstStyle/>
          <a:p>
            <a:r>
              <a:rPr lang="fr-FR" sz="1600" b="1" smtClean="0"/>
              <a:t>Prof. N. BOUROUBA       1ière Année de Doctorat (ST)</a:t>
            </a:r>
            <a:endParaRPr lang="fr-F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dirty="0" smtClean="0"/>
              <a:t/>
            </a:r>
            <a:br>
              <a:rPr lang="fr-FR" dirty="0" smtClean="0"/>
            </a:br>
            <a:r>
              <a:rPr lang="fr-FR" dirty="0" smtClean="0"/>
              <a:t/>
            </a:r>
            <a:br>
              <a:rPr lang="fr-FR" dirty="0" smtClean="0"/>
            </a:br>
            <a:r>
              <a:rPr lang="fr-FR" sz="3600" b="1" i="1" u="sng" dirty="0" smtClean="0">
                <a:solidFill>
                  <a:srgbClr val="FFFF00"/>
                </a:solidFill>
              </a:rPr>
              <a:t>Les matériaux Ferroélectriques et Piézo-électriques</a:t>
            </a:r>
            <a:endParaRPr lang="fr-FR" sz="3600" b="1" i="1" u="sng" dirty="0">
              <a:solidFill>
                <a:srgbClr val="FFFF00"/>
              </a:solidFill>
            </a:endParaRPr>
          </a:p>
        </p:txBody>
      </p:sp>
      <p:sp>
        <p:nvSpPr>
          <p:cNvPr id="5" name="Espace réservé du contenu 4"/>
          <p:cNvSpPr>
            <a:spLocks noGrp="1"/>
          </p:cNvSpPr>
          <p:nvPr>
            <p:ph idx="1"/>
          </p:nvPr>
        </p:nvSpPr>
        <p:spPr>
          <a:xfrm>
            <a:off x="0" y="1571612"/>
            <a:ext cx="9144000" cy="5000660"/>
          </a:xfrm>
        </p:spPr>
        <p:txBody>
          <a:bodyPr/>
          <a:lstStyle/>
          <a:p>
            <a:r>
              <a:rPr lang="fr-FR" dirty="0" smtClean="0"/>
              <a:t> </a:t>
            </a:r>
            <a:endParaRPr lang="fr-FR" dirty="0"/>
          </a:p>
        </p:txBody>
      </p:sp>
      <p:sp>
        <p:nvSpPr>
          <p:cNvPr id="6" name="Rectangle avec flèche vers la droite 5"/>
          <p:cNvSpPr/>
          <p:nvPr/>
        </p:nvSpPr>
        <p:spPr>
          <a:xfrm>
            <a:off x="285720" y="2500306"/>
            <a:ext cx="3643338" cy="264320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symétrie de cristaux  responsable</a:t>
            </a:r>
            <a:endParaRPr lang="fr-FR" dirty="0"/>
          </a:p>
        </p:txBody>
      </p:sp>
      <p:sp>
        <p:nvSpPr>
          <p:cNvPr id="7" name="Parchemin horizontal 6"/>
          <p:cNvSpPr/>
          <p:nvPr/>
        </p:nvSpPr>
        <p:spPr>
          <a:xfrm>
            <a:off x="3786182" y="1142984"/>
            <a:ext cx="2286016" cy="210484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des propriétés structurales </a:t>
            </a:r>
            <a:endParaRPr lang="fr-FR" dirty="0"/>
          </a:p>
        </p:txBody>
      </p:sp>
      <p:sp>
        <p:nvSpPr>
          <p:cNvPr id="8" name="Parchemin horizontal 7"/>
          <p:cNvSpPr/>
          <p:nvPr/>
        </p:nvSpPr>
        <p:spPr>
          <a:xfrm>
            <a:off x="3857620" y="4286256"/>
            <a:ext cx="2286016"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Des propriétés Physiques</a:t>
            </a:r>
            <a:endParaRPr lang="fr-FR" dirty="0"/>
          </a:p>
        </p:txBody>
      </p:sp>
      <p:sp>
        <p:nvSpPr>
          <p:cNvPr id="9" name="Flèche droite à entaille 8"/>
          <p:cNvSpPr/>
          <p:nvPr/>
        </p:nvSpPr>
        <p:spPr>
          <a:xfrm>
            <a:off x="4000496" y="3429000"/>
            <a:ext cx="2857520" cy="8572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Fournissant propriétés</a:t>
            </a:r>
            <a:endParaRPr lang="fr-FR" dirty="0"/>
          </a:p>
        </p:txBody>
      </p:sp>
      <p:sp>
        <p:nvSpPr>
          <p:cNvPr id="12" name="Organigramme : Préparation 11"/>
          <p:cNvSpPr/>
          <p:nvPr/>
        </p:nvSpPr>
        <p:spPr>
          <a:xfrm>
            <a:off x="6357950" y="1500174"/>
            <a:ext cx="2786050" cy="1143008"/>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diélectriques</a:t>
            </a:r>
            <a:endParaRPr lang="fr-FR" dirty="0"/>
          </a:p>
        </p:txBody>
      </p:sp>
      <p:sp>
        <p:nvSpPr>
          <p:cNvPr id="13" name="Organigramme : Préparation 12"/>
          <p:cNvSpPr/>
          <p:nvPr/>
        </p:nvSpPr>
        <p:spPr>
          <a:xfrm>
            <a:off x="6786578" y="3214686"/>
            <a:ext cx="2357422" cy="107157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élastiques</a:t>
            </a:r>
            <a:endParaRPr lang="fr-FR" dirty="0"/>
          </a:p>
        </p:txBody>
      </p:sp>
      <p:sp>
        <p:nvSpPr>
          <p:cNvPr id="14" name="Organigramme : Préparation 13"/>
          <p:cNvSpPr/>
          <p:nvPr/>
        </p:nvSpPr>
        <p:spPr>
          <a:xfrm>
            <a:off x="6929454" y="4429132"/>
            <a:ext cx="2214546" cy="857256"/>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Piézo-électriques</a:t>
            </a:r>
            <a:endParaRPr lang="fr-FR" dirty="0"/>
          </a:p>
        </p:txBody>
      </p:sp>
      <p:sp>
        <p:nvSpPr>
          <p:cNvPr id="15" name="Organigramme : Préparation 14"/>
          <p:cNvSpPr/>
          <p:nvPr/>
        </p:nvSpPr>
        <p:spPr>
          <a:xfrm>
            <a:off x="6215074" y="5357826"/>
            <a:ext cx="2928926" cy="107157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Ferroélectriques et optiques</a:t>
            </a:r>
            <a:endParaRPr lang="fr-FR" dirty="0"/>
          </a:p>
        </p:txBody>
      </p:sp>
      <p:sp>
        <p:nvSpPr>
          <p:cNvPr id="16" name="Flèche droite à entaille 15"/>
          <p:cNvSpPr/>
          <p:nvPr/>
        </p:nvSpPr>
        <p:spPr>
          <a:xfrm rot="17444104">
            <a:off x="6105769" y="2841438"/>
            <a:ext cx="1124248" cy="57150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à entaille 16"/>
          <p:cNvSpPr/>
          <p:nvPr/>
        </p:nvSpPr>
        <p:spPr>
          <a:xfrm rot="2318153">
            <a:off x="6179101" y="4483518"/>
            <a:ext cx="857256" cy="64294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space réservé de la date 17"/>
          <p:cNvSpPr>
            <a:spLocks noGrp="1"/>
          </p:cNvSpPr>
          <p:nvPr>
            <p:ph type="dt" sz="half" idx="10"/>
          </p:nvPr>
        </p:nvSpPr>
        <p:spPr>
          <a:xfrm>
            <a:off x="142844" y="6356350"/>
            <a:ext cx="2133600" cy="365125"/>
          </a:xfrm>
        </p:spPr>
        <p:txBody>
          <a:bodyPr/>
          <a:lstStyle/>
          <a:p>
            <a:fld id="{4693E9D5-20DC-40D6-A47A-DCF57799FFED}" type="datetime1">
              <a:rPr lang="fr-FR" sz="1600" b="1" smtClean="0"/>
              <a:t>03/04/2020</a:t>
            </a:fld>
            <a:endParaRPr lang="fr-FR" sz="1600" b="1" dirty="0"/>
          </a:p>
        </p:txBody>
      </p:sp>
      <p:sp>
        <p:nvSpPr>
          <p:cNvPr id="19" name="Espace réservé du numéro de diapositive 18"/>
          <p:cNvSpPr>
            <a:spLocks noGrp="1"/>
          </p:cNvSpPr>
          <p:nvPr>
            <p:ph type="sldNum" sz="quarter" idx="12"/>
          </p:nvPr>
        </p:nvSpPr>
        <p:spPr/>
        <p:txBody>
          <a:bodyPr/>
          <a:lstStyle/>
          <a:p>
            <a:fld id="{745746F1-C725-4A93-9571-CD3EDCB22751}" type="slidenum">
              <a:rPr lang="fr-FR" sz="1800" b="1" smtClean="0"/>
              <a:pPr/>
              <a:t>7</a:t>
            </a:fld>
            <a:endParaRPr lang="fr-FR" sz="1800" b="1" dirty="0"/>
          </a:p>
        </p:txBody>
      </p:sp>
      <p:sp>
        <p:nvSpPr>
          <p:cNvPr id="20" name="Espace réservé du pied de page 19"/>
          <p:cNvSpPr>
            <a:spLocks noGrp="1"/>
          </p:cNvSpPr>
          <p:nvPr>
            <p:ph type="ftr" sz="quarter" idx="11"/>
          </p:nvPr>
        </p:nvSpPr>
        <p:spPr>
          <a:xfrm>
            <a:off x="1500166" y="6356350"/>
            <a:ext cx="5786478"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Classification de la symétrie</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Espace réservé du contenu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e la date 3"/>
          <p:cNvSpPr>
            <a:spLocks noGrp="1"/>
          </p:cNvSpPr>
          <p:nvPr>
            <p:ph type="dt" sz="half" idx="10"/>
          </p:nvPr>
        </p:nvSpPr>
        <p:spPr>
          <a:xfrm>
            <a:off x="457200" y="6356350"/>
            <a:ext cx="1114404" cy="365125"/>
          </a:xfrm>
        </p:spPr>
        <p:txBody>
          <a:bodyPr/>
          <a:lstStyle/>
          <a:p>
            <a:fld id="{D05CD1E3-C0B1-43A6-A166-287FBC6CA687}" type="datetime1">
              <a:rPr lang="fr-FR" sz="1600" b="1" smtClean="0"/>
              <a:t>03/04/2020</a:t>
            </a:fld>
            <a:endParaRPr lang="fr-FR" sz="1600" b="1" dirty="0"/>
          </a:p>
        </p:txBody>
      </p:sp>
      <p:sp>
        <p:nvSpPr>
          <p:cNvPr id="6" name="Espace réservé du numéro de diapositive 5"/>
          <p:cNvSpPr>
            <a:spLocks noGrp="1"/>
          </p:cNvSpPr>
          <p:nvPr>
            <p:ph type="sldNum" sz="quarter" idx="12"/>
          </p:nvPr>
        </p:nvSpPr>
        <p:spPr/>
        <p:txBody>
          <a:bodyPr/>
          <a:lstStyle/>
          <a:p>
            <a:fld id="{745746F1-C725-4A93-9571-CD3EDCB22751}" type="slidenum">
              <a:rPr lang="fr-FR" sz="1800" b="1" smtClean="0"/>
              <a:pPr/>
              <a:t>8</a:t>
            </a:fld>
            <a:endParaRPr lang="fr-FR" sz="1800" b="1" dirty="0"/>
          </a:p>
        </p:txBody>
      </p:sp>
      <p:sp>
        <p:nvSpPr>
          <p:cNvPr id="7" name="Espace réservé du pied de page 6"/>
          <p:cNvSpPr>
            <a:spLocks noGrp="1"/>
          </p:cNvSpPr>
          <p:nvPr>
            <p:ph type="ftr" sz="quarter" idx="11"/>
          </p:nvPr>
        </p:nvSpPr>
        <p:spPr>
          <a:xfrm>
            <a:off x="1643042" y="6356350"/>
            <a:ext cx="6500858" cy="365125"/>
          </a:xfrm>
        </p:spPr>
        <p:txBody>
          <a:bodyPr/>
          <a:lstStyle/>
          <a:p>
            <a:r>
              <a:rPr lang="fr-FR" sz="1800" b="1" smtClean="0"/>
              <a:t>Prof. N. BOUROUBA       1ière Année de Doctorat (ST)</a:t>
            </a:r>
            <a:endParaRPr lang="fr-FR" sz="1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653210"/>
          </a:xfrm>
          <a:solidFill>
            <a:srgbClr val="FFFF00"/>
          </a:solidFill>
        </p:spPr>
        <p:txBody>
          <a:bodyPr>
            <a:normAutofit fontScale="90000"/>
          </a:bodyPr>
          <a:lstStyle/>
          <a:p>
            <a:r>
              <a:rPr lang="fr-FR" dirty="0" smtClean="0"/>
              <a:t>Matériau Piézo-électrique</a:t>
            </a:r>
            <a:endParaRPr lang="fr-FR" dirty="0"/>
          </a:p>
        </p:txBody>
      </p:sp>
      <p:sp>
        <p:nvSpPr>
          <p:cNvPr id="3" name="Espace réservé du contenu 2"/>
          <p:cNvSpPr>
            <a:spLocks noGrp="1"/>
          </p:cNvSpPr>
          <p:nvPr>
            <p:ph idx="1"/>
          </p:nvPr>
        </p:nvSpPr>
        <p:spPr>
          <a:xfrm>
            <a:off x="285720" y="1000108"/>
            <a:ext cx="4186238" cy="5324492"/>
          </a:xfrm>
          <a:solidFill>
            <a:schemeClr val="accent2">
              <a:lumMod val="40000"/>
              <a:lumOff val="60000"/>
            </a:schemeClr>
          </a:solidFill>
        </p:spPr>
        <p:txBody>
          <a:bodyPr>
            <a:normAutofit fontScale="92500" lnSpcReduction="20000"/>
          </a:bodyPr>
          <a:lstStyle/>
          <a:p>
            <a:r>
              <a:rPr lang="en-US" dirty="0" smtClean="0"/>
              <a:t>La </a:t>
            </a:r>
            <a:r>
              <a:rPr lang="fr-FR" dirty="0" smtClean="0"/>
              <a:t>polarisation</a:t>
            </a:r>
            <a:r>
              <a:rPr lang="en-US" dirty="0" smtClean="0"/>
              <a:t> peut ne pas être l’effet d’un champ électrique: autre </a:t>
            </a:r>
            <a:r>
              <a:rPr lang="en-US" dirty="0" err="1" smtClean="0"/>
              <a:t>effet</a:t>
            </a:r>
            <a:r>
              <a:rPr lang="en-US" dirty="0" smtClean="0"/>
              <a:t> peut en être la cause   </a:t>
            </a:r>
            <a:endParaRPr lang="fr-FR" dirty="0" smtClean="0"/>
          </a:p>
          <a:p>
            <a:r>
              <a:rPr lang="en-US" dirty="0" smtClean="0"/>
              <a:t>Le plus eminent </a:t>
            </a:r>
            <a:r>
              <a:rPr lang="en-US" dirty="0" err="1" smtClean="0"/>
              <a:t>est</a:t>
            </a:r>
            <a:r>
              <a:rPr lang="en-US" dirty="0" smtClean="0"/>
              <a:t> </a:t>
            </a:r>
            <a:r>
              <a:rPr lang="en-US" dirty="0" err="1" smtClean="0"/>
              <a:t>l’induction</a:t>
            </a:r>
            <a:r>
              <a:rPr lang="en-US" dirty="0" smtClean="0"/>
              <a:t> de la polarization par </a:t>
            </a:r>
            <a:r>
              <a:rPr lang="en-US" dirty="0" err="1" smtClean="0"/>
              <a:t>déformation</a:t>
            </a:r>
            <a:r>
              <a:rPr lang="en-US" dirty="0" smtClean="0"/>
              <a:t> </a:t>
            </a:r>
            <a:r>
              <a:rPr lang="en-US" dirty="0" err="1" smtClean="0"/>
              <a:t>mécanique</a:t>
            </a:r>
            <a:r>
              <a:rPr lang="en-US" dirty="0" smtClean="0"/>
              <a:t> </a:t>
            </a:r>
            <a:r>
              <a:rPr lang="en-US" dirty="0" err="1" smtClean="0"/>
              <a:t>appelée</a:t>
            </a:r>
            <a:r>
              <a:rPr lang="en-US" dirty="0" smtClean="0"/>
              <a:t>  </a:t>
            </a:r>
            <a:r>
              <a:rPr lang="en-US" i="1" dirty="0" err="1" smtClean="0"/>
              <a:t>piézo-électricité</a:t>
            </a:r>
            <a:r>
              <a:rPr lang="en-US" dirty="0" smtClean="0"/>
              <a:t>. </a:t>
            </a:r>
          </a:p>
          <a:p>
            <a:r>
              <a:rPr lang="en-US" dirty="0" smtClean="0"/>
              <a:t>Le </a:t>
            </a:r>
            <a:r>
              <a:rPr lang="en-US" dirty="0" err="1" smtClean="0"/>
              <a:t>mécanisme</a:t>
            </a:r>
            <a:r>
              <a:rPr lang="en-US" dirty="0" smtClean="0"/>
              <a:t> inverse  , </a:t>
            </a:r>
            <a:r>
              <a:rPr lang="en-US" dirty="0" err="1" smtClean="0"/>
              <a:t>l’induction</a:t>
            </a:r>
            <a:r>
              <a:rPr lang="en-US" dirty="0" smtClean="0"/>
              <a:t> </a:t>
            </a:r>
            <a:r>
              <a:rPr lang="en-US" dirty="0" err="1" smtClean="0"/>
              <a:t>d’une</a:t>
            </a:r>
            <a:r>
              <a:rPr lang="en-US" dirty="0" smtClean="0"/>
              <a:t> </a:t>
            </a:r>
            <a:r>
              <a:rPr lang="en-US" dirty="0" err="1" smtClean="0"/>
              <a:t>déformation</a:t>
            </a:r>
            <a:r>
              <a:rPr lang="en-US" dirty="0" smtClean="0"/>
              <a:t> </a:t>
            </a:r>
            <a:r>
              <a:rPr lang="en-US" dirty="0" err="1" smtClean="0"/>
              <a:t>mecanique</a:t>
            </a:r>
            <a:r>
              <a:rPr lang="en-US" dirty="0" smtClean="0"/>
              <a:t> par polarization </a:t>
            </a:r>
            <a:r>
              <a:rPr lang="en-US" dirty="0" err="1" smtClean="0"/>
              <a:t>est</a:t>
            </a:r>
            <a:r>
              <a:rPr lang="en-US" dirty="0" smtClean="0"/>
              <a:t> </a:t>
            </a:r>
            <a:r>
              <a:rPr lang="en-US" dirty="0" err="1" smtClean="0"/>
              <a:t>incluse</a:t>
            </a:r>
            <a:r>
              <a:rPr lang="en-US" dirty="0" smtClean="0"/>
              <a:t> </a:t>
            </a:r>
            <a:r>
              <a:rPr lang="en-US" dirty="0" err="1" smtClean="0"/>
              <a:t>sous</a:t>
            </a:r>
            <a:r>
              <a:rPr lang="en-US" dirty="0" smtClean="0"/>
              <a:t> </a:t>
            </a:r>
            <a:r>
              <a:rPr lang="en-US" dirty="0" err="1" smtClean="0"/>
              <a:t>cette</a:t>
            </a:r>
            <a:r>
              <a:rPr lang="en-US" dirty="0" smtClean="0"/>
              <a:t> </a:t>
            </a:r>
            <a:r>
              <a:rPr lang="en-US" dirty="0" err="1" smtClean="0"/>
              <a:t>même</a:t>
            </a:r>
            <a:r>
              <a:rPr lang="en-US" dirty="0" smtClean="0"/>
              <a:t> these </a:t>
            </a:r>
            <a:r>
              <a:rPr lang="en-US" dirty="0" err="1" smtClean="0"/>
              <a:t>là</a:t>
            </a:r>
            <a:r>
              <a:rPr lang="en-US" dirty="0" smtClean="0"/>
              <a:t> .</a:t>
            </a:r>
            <a:endParaRPr lang="fr-FR" dirty="0" smtClean="0"/>
          </a:p>
          <a:p>
            <a:r>
              <a:rPr lang="en-US" dirty="0" smtClean="0"/>
              <a:t>Le </a:t>
            </a:r>
            <a:r>
              <a:rPr lang="en-US" dirty="0" err="1" smtClean="0"/>
              <a:t>principe</a:t>
            </a:r>
            <a:r>
              <a:rPr lang="en-US" dirty="0" smtClean="0"/>
              <a:t> de la  </a:t>
            </a:r>
            <a:r>
              <a:rPr lang="en-US" dirty="0" err="1" smtClean="0"/>
              <a:t>piézo-electricité</a:t>
            </a:r>
            <a:r>
              <a:rPr lang="en-US" dirty="0" smtClean="0"/>
              <a:t>  facile à  </a:t>
            </a:r>
            <a:r>
              <a:rPr lang="en-US" dirty="0" err="1" smtClean="0"/>
              <a:t>comprendre</a:t>
            </a:r>
            <a:r>
              <a:rPr lang="en-US" dirty="0" smtClean="0"/>
              <a:t>:</a:t>
            </a:r>
            <a:endParaRPr lang="fr-FR" dirty="0" smtClean="0"/>
          </a:p>
          <a:p>
            <a:endParaRPr lang="fr-FR" dirty="0"/>
          </a:p>
        </p:txBody>
      </p:sp>
      <p:pic>
        <p:nvPicPr>
          <p:cNvPr id="32769" name="Image 1710" descr="Principle of piezo electricity"/>
          <p:cNvPicPr>
            <a:picLocks noChangeAspect="1" noChangeArrowheads="1"/>
          </p:cNvPicPr>
          <p:nvPr/>
        </p:nvPicPr>
        <p:blipFill>
          <a:blip r:embed="rId2">
            <a:duotone>
              <a:prstClr val="black"/>
              <a:srgbClr val="D9C3A5">
                <a:tint val="50000"/>
                <a:satMod val="180000"/>
              </a:srgbClr>
            </a:duotone>
            <a:lum bright="-6000" contrast="55000"/>
          </a:blip>
          <a:srcRect/>
          <a:stretch>
            <a:fillRect/>
          </a:stretch>
        </p:blipFill>
        <p:spPr bwMode="auto">
          <a:xfrm>
            <a:off x="4857752" y="928670"/>
            <a:ext cx="3786214" cy="3071834"/>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4643438" y="3929066"/>
            <a:ext cx="4143404" cy="2357454"/>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 arrangement symétrique non déformé </a:t>
            </a:r>
            <a:r>
              <a:rPr lang="fr-FR" dirty="0" smtClean="0">
                <a:sym typeface="Wingdings" pitchFamily="2" charset="2"/>
              </a:rPr>
              <a:t>3moments dipolaires se neutralisent</a:t>
            </a:r>
          </a:p>
          <a:p>
            <a:pPr algn="ctr"/>
            <a:r>
              <a:rPr lang="fr-FR" dirty="0" smtClean="0">
                <a:sym typeface="Wingdings" pitchFamily="2" charset="2"/>
              </a:rPr>
              <a:t>Dans le cas contraire , polarisation s’installe par déformation mécanique</a:t>
            </a:r>
            <a:endParaRPr lang="fr-FR" dirty="0"/>
          </a:p>
        </p:txBody>
      </p:sp>
      <p:sp>
        <p:nvSpPr>
          <p:cNvPr id="7" name="Espace réservé de la date 6"/>
          <p:cNvSpPr>
            <a:spLocks noGrp="1"/>
          </p:cNvSpPr>
          <p:nvPr>
            <p:ph type="dt" sz="half" idx="10"/>
          </p:nvPr>
        </p:nvSpPr>
        <p:spPr/>
        <p:txBody>
          <a:bodyPr/>
          <a:lstStyle/>
          <a:p>
            <a:fld id="{01926849-4ACE-41A6-8EF6-F3081F73E5BF}" type="datetime1">
              <a:rPr lang="fr-FR" sz="1600" b="1" smtClean="0"/>
              <a:t>03/04/2020</a:t>
            </a:fld>
            <a:endParaRPr lang="fr-FR" sz="1600" b="1" dirty="0"/>
          </a:p>
        </p:txBody>
      </p:sp>
      <p:sp>
        <p:nvSpPr>
          <p:cNvPr id="8" name="Espace réservé du numéro de diapositive 7"/>
          <p:cNvSpPr>
            <a:spLocks noGrp="1"/>
          </p:cNvSpPr>
          <p:nvPr>
            <p:ph type="sldNum" sz="quarter" idx="12"/>
          </p:nvPr>
        </p:nvSpPr>
        <p:spPr>
          <a:xfrm>
            <a:off x="8143900" y="6357958"/>
            <a:ext cx="762000" cy="365125"/>
          </a:xfrm>
        </p:spPr>
        <p:txBody>
          <a:bodyPr/>
          <a:lstStyle/>
          <a:p>
            <a:fld id="{745746F1-C725-4A93-9571-CD3EDCB22751}" type="slidenum">
              <a:rPr lang="fr-FR" sz="1800" b="1" smtClean="0"/>
              <a:pPr/>
              <a:t>9</a:t>
            </a:fld>
            <a:endParaRPr lang="fr-FR" sz="1800" b="1"/>
          </a:p>
        </p:txBody>
      </p:sp>
      <p:sp>
        <p:nvSpPr>
          <p:cNvPr id="9" name="Espace réservé du pied de page 8"/>
          <p:cNvSpPr>
            <a:spLocks noGrp="1"/>
          </p:cNvSpPr>
          <p:nvPr>
            <p:ph type="ftr" sz="quarter" idx="11"/>
          </p:nvPr>
        </p:nvSpPr>
        <p:spPr>
          <a:xfrm>
            <a:off x="1785918" y="6357958"/>
            <a:ext cx="6429420" cy="365125"/>
          </a:xfrm>
        </p:spPr>
        <p:txBody>
          <a:bodyPr/>
          <a:lstStyle/>
          <a:p>
            <a:r>
              <a:rPr lang="fr-FR" sz="1800" b="1" smtClean="0"/>
              <a:t>Prof. N. BOUROUBA       1ière Année de Doctorat (ST)</a:t>
            </a:r>
            <a:endParaRPr lang="fr-FR" sz="1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16999</TotalTime>
  <Words>2454</Words>
  <Application>Microsoft Office PowerPoint</Application>
  <PresentationFormat>Affichage à l'écran (4:3)</PresentationFormat>
  <Paragraphs>349</Paragraphs>
  <Slides>28</Slides>
  <Notes>8</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28</vt:i4>
      </vt:variant>
    </vt:vector>
  </HeadingPairs>
  <TitlesOfParts>
    <vt:vector size="30" baseType="lpstr">
      <vt:lpstr>Débit</vt:lpstr>
      <vt:lpstr>Equation</vt:lpstr>
      <vt:lpstr>Formation  Doctorale  </vt:lpstr>
      <vt:lpstr>Les Matériaux diélectriques: Modélisation et réflectométrie</vt:lpstr>
      <vt:lpstr>Les exigences des matériaux en HF: constante diélectrique et perte diélectrique faibles </vt:lpstr>
      <vt:lpstr>INTRODUCTION</vt:lpstr>
      <vt:lpstr>Matériaux poly cristallins   = grand nombre de microcristaux ordonnés (grains) reliés par des joins</vt:lpstr>
      <vt:lpstr>Les matériaux para-électriques</vt:lpstr>
      <vt:lpstr>  Les matériaux Ferroélectriques et Piézo-électriques</vt:lpstr>
      <vt:lpstr>Classification de la symétrie</vt:lpstr>
      <vt:lpstr>Matériau Piézo-électrique</vt:lpstr>
      <vt:lpstr>Quelques remarques utiles</vt:lpstr>
      <vt:lpstr>Rem1:un cristal à plusieurs axes polaires même piézo-électrique peut ne pas être siège d’une polarisation spontanée(Ps) : la somme des moments dipolaires le long des axes est nulle Rem2: Cette Ps varie avec la température , les cristaux se chargent =pyro-électriques</vt:lpstr>
      <vt:lpstr>Matériaux Ferroélectriques</vt:lpstr>
      <vt:lpstr> Résumé :Piézoélectricité </vt:lpstr>
      <vt:lpstr>Les matériaux diélectriques et les besoins technologiques</vt:lpstr>
      <vt:lpstr>QUELQUES EXEMPLE DE MATERIAUX DIELECTRIQUES</vt:lpstr>
      <vt:lpstr>Diapositive 16</vt:lpstr>
      <vt:lpstr>Diapositive 17</vt:lpstr>
      <vt:lpstr>LES DIELECTRIQUES/DEFINITIONS ET PROPRIETES</vt:lpstr>
      <vt:lpstr>B.   Grandeurs caractéristiques des milieux diélectriques</vt:lpstr>
      <vt:lpstr>Grandeurs physiques électriques</vt:lpstr>
      <vt:lpstr>Resistances et résistivité des matériaux diélectriques</vt:lpstr>
      <vt:lpstr>Diapositive 22</vt:lpstr>
      <vt:lpstr>Calcul des  résistivités pour les 2types de résistances</vt:lpstr>
      <vt:lpstr>Diapositive 24</vt:lpstr>
      <vt:lpstr>Conductivité transversale</vt:lpstr>
      <vt:lpstr>Diapositive 26</vt:lpstr>
      <vt:lpstr>Conductivité superficielle</vt:lpstr>
      <vt:lpstr>Permittivité diélectrique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Matériaux diélectriques: Modélisation et réflectométrie</dc:title>
  <dc:creator>hp</dc:creator>
  <cp:lastModifiedBy>hp</cp:lastModifiedBy>
  <cp:revision>19</cp:revision>
  <dcterms:created xsi:type="dcterms:W3CDTF">2019-02-16T15:37:46Z</dcterms:created>
  <dcterms:modified xsi:type="dcterms:W3CDTF">2020-04-04T09:44:39Z</dcterms:modified>
</cp:coreProperties>
</file>